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2"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6" r:id="rId50"/>
    <p:sldId id="305"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87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8B8CE1E-E5BF-44D2-A975-8A91F99E59E4}" type="datetimeFigureOut">
              <a:rPr lang="en-US"/>
              <a:pPr>
                <a:defRPr/>
              </a:pPr>
              <a:t>10/9/2014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29B4278-F52C-4346-80A0-96C989B48C46}" type="slidenum">
              <a:rPr lang="en-US"/>
              <a:pPr>
                <a:defRPr/>
              </a:pPr>
              <a:t>‹#›</a:t>
            </a:fld>
            <a:endParaRPr lang="en-US"/>
          </a:p>
        </p:txBody>
      </p:sp>
    </p:spTree>
    <p:extLst>
      <p:ext uri="{BB962C8B-B14F-4D97-AF65-F5344CB8AC3E}">
        <p14:creationId xmlns:p14="http://schemas.microsoft.com/office/powerpoint/2010/main" val="35579723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 Ottoman Empire 1580. </a:t>
            </a:r>
            <a:r>
              <a:rPr lang="en-US" altLang="en-US" smtClean="0"/>
              <a:t>Prior to World War One, most of the area now known as the Middle East was part of the Ottoman (or Turkish) Empire.   The empire lasted from around 1300 to the end of World War One </a:t>
            </a:r>
          </a:p>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1B8A0B6-4C1C-436E-8E9B-ED26F5D66815}" type="slidenum">
              <a:rPr lang="en-US" altLang="en-US" smtClean="0"/>
              <a:pPr eaLnBrk="1" fontAlgn="base" hangingPunct="1">
                <a:spcBef>
                  <a:spcPct val="0"/>
                </a:spcBef>
                <a:spcAft>
                  <a:spcPct val="0"/>
                </a:spcAft>
              </a:pPr>
              <a:t>3</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10: Forerunner – Turkish. </a:t>
            </a:r>
            <a:r>
              <a:rPr lang="en-US" altLang="en-US" smtClean="0"/>
              <a:t>During the latter half of the 19th century, as the Ottoman Empire grew weak, the European powers were able to obtain Capitulation Treaties from Turkey. Under these treaties, five nations (Austria, France, Germany, Italy, Russia, and Egypt) were able to expand their postal systems into Palestine. The first such post office opened around 1850. This is called the FORERUNNER PERIOD. These nations either overprinted their regular stamps or issued stamps for usage in Palestine </a:t>
            </a:r>
          </a:p>
          <a:p>
            <a:pPr eaLnBrk="1" hangingPunct="1">
              <a:spcBef>
                <a:spcPct val="0"/>
              </a:spcBef>
            </a:pPr>
            <a:endParaRPr lang="en-US" alt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F2034BE-44B7-4469-867A-83D4AC977513}" type="slidenum">
              <a:rPr lang="en-US" altLang="en-US" smtClean="0"/>
              <a:pPr eaLnBrk="1" fontAlgn="base" hangingPunct="1">
                <a:spcBef>
                  <a:spcPct val="0"/>
                </a:spcBef>
                <a:spcAft>
                  <a:spcPct val="0"/>
                </a:spcAft>
              </a:pPr>
              <a:t>12</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11: Forerunner – French.</a:t>
            </a:r>
            <a:r>
              <a:rPr lang="en-US" altLang="en-US" smtClean="0"/>
              <a:t>During the latter half of the 19th century, as the Ottoman Empire grew weak, the European powers were able to obtain Capitulation Treaties from Turkey. Under these treaties, five nations (Austria, France, Germany, Italy, Russia, and Egypt) were able to expand their postal systems into Palestine. The first such post office opened around 1850. This is called the FORERUNNER PERIOD. These nations either overprinted their regular stamps or issued stamps for usage in Palestine </a:t>
            </a:r>
          </a:p>
          <a:p>
            <a:pPr eaLnBrk="1" hangingPunct="1">
              <a:spcBef>
                <a:spcPct val="0"/>
              </a:spcBef>
            </a:pPr>
            <a:endParaRPr lang="en-US" alt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0DDDA51-76C2-4328-A6C8-8021D1C1F60D}" type="slidenum">
              <a:rPr lang="en-US" altLang="en-US" smtClean="0"/>
              <a:pPr eaLnBrk="1" fontAlgn="base" hangingPunct="1">
                <a:spcBef>
                  <a:spcPct val="0"/>
                </a:spcBef>
                <a:spcAft>
                  <a:spcPct val="0"/>
                </a:spcAft>
              </a:pPr>
              <a:t>13</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12: Revenue Stamps – Court Fees. </a:t>
            </a:r>
            <a:r>
              <a:rPr lang="en-US" altLang="en-US" smtClean="0"/>
              <a:t>The Ottoman Empire was nearly bankrupt during the latter part of the nineteenth century. One way to raise money was to require the usage of revenue stamps on nearly everything. Again, the revenue stamps are an interesting study in and of themselves. I will just show you three examples </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187D7C2-8CE2-4B3C-B9B9-CBF553E3C53B}" type="slidenum">
              <a:rPr lang="en-US" altLang="en-US" smtClean="0"/>
              <a:pPr eaLnBrk="1" fontAlgn="base" hangingPunct="1">
                <a:spcBef>
                  <a:spcPct val="0"/>
                </a:spcBef>
                <a:spcAft>
                  <a:spcPct val="0"/>
                </a:spcAft>
              </a:pPr>
              <a:t>14</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13: Hejaz Railway stamps. </a:t>
            </a:r>
            <a:r>
              <a:rPr lang="en-US" altLang="en-US" smtClean="0"/>
              <a:t>The Ottoman Empire was nearly bankrupt during the latter part of the nineteenth century. One way to raise money was to require the usage of revenue stamps on nearly everything. Again, the revenue stamps are an interesting study in and of themselves. I will just show you three examples </a:t>
            </a:r>
          </a:p>
          <a:p>
            <a:pPr eaLnBrk="1" hangingPunct="1">
              <a:spcBef>
                <a:spcPct val="0"/>
              </a:spcBef>
            </a:pPr>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27B872F-1712-4B7C-AB65-FD725280C17A}" type="slidenum">
              <a:rPr lang="en-US" altLang="en-US" smtClean="0"/>
              <a:pPr eaLnBrk="1" fontAlgn="base" hangingPunct="1">
                <a:spcBef>
                  <a:spcPct val="0"/>
                </a:spcBef>
                <a:spcAft>
                  <a:spcPct val="0"/>
                </a:spcAft>
              </a:pPr>
              <a:t>15</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14: Duty Stamp. </a:t>
            </a:r>
            <a:r>
              <a:rPr lang="en-US" altLang="en-US" smtClean="0"/>
              <a:t>The Ottoman Empire was nearly bankrupt during the latter part of the nineteenth century. One way to raise money was to require the usage of revenue stamps on nearly everything. Again, the revenue stamps are an interesting study in and of themselves. I will just show you three examples </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FFF12CA4-AC87-4CA4-9320-EEEB18824C89}" type="slidenum">
              <a:rPr lang="en-US" altLang="en-US" smtClean="0"/>
              <a:pPr eaLnBrk="1" fontAlgn="base" hangingPunct="1">
                <a:spcBef>
                  <a:spcPct val="0"/>
                </a:spcBef>
                <a:spcAft>
                  <a:spcPct val="0"/>
                </a:spcAft>
              </a:pPr>
              <a:t>16</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15: Mandate – photo of General Allenby. </a:t>
            </a:r>
            <a:r>
              <a:rPr lang="en-US" altLang="en-US" smtClean="0"/>
              <a:t>During World War One, the Ottoman Empire collapsed. All foreign post offices were closed at the end of the war, in 1917.</a:t>
            </a:r>
          </a:p>
          <a:p>
            <a:pPr eaLnBrk="1" hangingPunct="1">
              <a:spcBef>
                <a:spcPct val="0"/>
              </a:spcBef>
            </a:pPr>
            <a:r>
              <a:rPr lang="en-US" altLang="en-US" smtClean="0"/>
              <a:t> Under British command, the military Egyptian Expeditionary Forces occupied and controlled Palestine at the end of the war. </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554D9A7-2900-422A-A85C-82F402241FD9}" type="slidenum">
              <a:rPr lang="en-US" altLang="en-US" smtClean="0"/>
              <a:pPr eaLnBrk="1" fontAlgn="base" hangingPunct="1">
                <a:spcBef>
                  <a:spcPct val="0"/>
                </a:spcBef>
                <a:spcAft>
                  <a:spcPct val="0"/>
                </a:spcAft>
              </a:pPr>
              <a:t>17</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16: Photo of General Allenby entering Jerusalem. </a:t>
            </a:r>
            <a:r>
              <a:rPr lang="en-US" altLang="en-US" smtClean="0"/>
              <a:t>The League of Nations mandated Palestine to Great Britain in June 1922. For philatelic purposes, the MANDATE PERIOD is considered to have begun at the end of World War I. By the way, the Mandate area also included TransJordan (what is now called Jordan) which is on the East bank of the Jordan River. TransJordan was to be the Palestinian state and Palestine was to be the Jewish state.</a:t>
            </a:r>
          </a:p>
          <a:p>
            <a:pPr eaLnBrk="1" hangingPunct="1">
              <a:spcBef>
                <a:spcPct val="0"/>
              </a:spcBef>
            </a:pPr>
            <a:r>
              <a:rPr lang="en-US" altLang="en-US" smtClean="0"/>
              <a:t> </a:t>
            </a:r>
          </a:p>
          <a:p>
            <a:pPr eaLnBrk="1" hangingPunct="1">
              <a:spcBef>
                <a:spcPct val="0"/>
              </a:spcBef>
            </a:pPr>
            <a:r>
              <a:rPr lang="en-US" altLang="en-US" smtClean="0"/>
              <a:t>On November 2, 1917, Lord James Balfour wrote a letter to Walter Rothschild, a leader of the British Jewish community.  It contained what has come to be known as the BALFOUR DECLARATION.  In part it read, “His Majesty's government view with favour the establishment in Palestine of a national home for the Jewish people.”</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953C98F-D3E2-47F3-97A4-A178F2A916C8}" type="slidenum">
              <a:rPr lang="en-US" altLang="en-US" smtClean="0"/>
              <a:pPr eaLnBrk="1" fontAlgn="base" hangingPunct="1">
                <a:spcBef>
                  <a:spcPct val="0"/>
                </a:spcBef>
                <a:spcAft>
                  <a:spcPct val="0"/>
                </a:spcAft>
              </a:pPr>
              <a:t>18</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17: Mandate – EEF Blue stamps. </a:t>
            </a:r>
            <a:r>
              <a:rPr lang="en-US" altLang="en-US" smtClean="0"/>
              <a:t>The first set of British stamps for Palestine, called the BLUES, was issued in 1917. In lieu of country name, they had in the design EEF which stands for Egyptian Expeditionary Forces </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D511712-83C4-4A36-BA95-0DC58D947819}" type="slidenum">
              <a:rPr lang="en-US" altLang="en-US" smtClean="0"/>
              <a:pPr eaLnBrk="1" fontAlgn="base" hangingPunct="1">
                <a:spcBef>
                  <a:spcPct val="0"/>
                </a:spcBef>
                <a:spcAft>
                  <a:spcPct val="0"/>
                </a:spcAft>
              </a:pPr>
              <a:t>19</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18: Mandate EEF. Second stamp overprinted to change value. </a:t>
            </a:r>
            <a:r>
              <a:rPr lang="en-US" altLang="en-US" smtClean="0"/>
              <a:t>The first set of British stamps for Palestine, called the BLUES, was issued in 1917. In lieu of country name, they had in the design EEF which stands for Egyptian Expeditionary Forces </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E2DCD59-DEA2-4297-BDFF-DB5A14B60505}" type="slidenum">
              <a:rPr lang="en-US" altLang="en-US" smtClean="0"/>
              <a:pPr eaLnBrk="1" fontAlgn="base" hangingPunct="1">
                <a:spcBef>
                  <a:spcPct val="0"/>
                </a:spcBef>
                <a:spcAft>
                  <a:spcPct val="0"/>
                </a:spcAft>
              </a:pPr>
              <a:t>20</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19:  Civilian use of military posts</a:t>
            </a:r>
            <a:r>
              <a:rPr lang="en-US" altLang="en-US" smtClean="0"/>
              <a:t> lasted until 1920. </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FBAADD48-E4DD-4274-B5A1-7D1C3A1B2267}" type="slidenum">
              <a:rPr lang="en-US" altLang="en-US" smtClean="0"/>
              <a:pPr eaLnBrk="1" fontAlgn="base" hangingPunct="1">
                <a:spcBef>
                  <a:spcPct val="0"/>
                </a:spcBef>
                <a:spcAft>
                  <a:spcPct val="0"/>
                </a:spcAft>
              </a:pPr>
              <a:t>21</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Slide 2: Ottoman Empire Largest Borders. Prior to World War One, most of the area now known as the Middle East was part of the Ottoman (or Turkish) Empire.   The empire lasted from around 1300 to the end of World War One </a:t>
            </a:r>
          </a:p>
          <a:p>
            <a:pPr eaLnBrk="1" hangingPunct="1">
              <a:spcBef>
                <a:spcPct val="0"/>
              </a:spcBef>
            </a:pPr>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157B1FA-0F48-4A6D-91E8-A0B23181F022}" type="slidenum">
              <a:rPr lang="en-US" altLang="en-US" smtClean="0"/>
              <a:pPr eaLnBrk="1" fontAlgn="base" hangingPunct="1">
                <a:spcBef>
                  <a:spcPct val="0"/>
                </a:spcBef>
                <a:spcAft>
                  <a:spcPct val="0"/>
                </a:spcAft>
              </a:pPr>
              <a:t>4</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20: Typograph stamp. </a:t>
            </a:r>
            <a:r>
              <a:rPr lang="en-US" altLang="en-US" smtClean="0"/>
              <a:t>The next set, called the TYPOGRAPHS were issued in mid to late 1910. Typography is a method of printing stamps.  We will not get into that tonight. </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436C5462-1E3F-410A-AD15-534613B8DCB4}" type="slidenum">
              <a:rPr lang="en-US" altLang="en-US" smtClean="0"/>
              <a:pPr eaLnBrk="1" fontAlgn="base" hangingPunct="1">
                <a:spcBef>
                  <a:spcPct val="0"/>
                </a:spcBef>
                <a:spcAft>
                  <a:spcPct val="0"/>
                </a:spcAft>
              </a:pPr>
              <a:t>22</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21: Mandate – Overprints. </a:t>
            </a:r>
            <a:r>
              <a:rPr lang="en-US" altLang="en-US" smtClean="0"/>
              <a:t>Over the next 10 years, these stamps were re-issued with various overprints.  The top line is Arabic for PALESTINE.  The second line is in English.  The third line is in Hebrew.  It reads PALESTINE. After that word are the Hebrew letters ALEPH and YUD.  These stand for ERETZ ISRAEL – The Land of Israel.  There are two main types of overprints. </a:t>
            </a:r>
            <a:r>
              <a:rPr lang="en-US" altLang="en-US" b="1" smtClean="0"/>
              <a:t>Jerusalem </a:t>
            </a:r>
            <a:r>
              <a:rPr lang="en-US" altLang="en-US" smtClean="0"/>
              <a:t>The first overprint was made in JERUSALEM.  The letters have serifs</a:t>
            </a:r>
            <a:r>
              <a:rPr lang="en-US" altLang="en-US" b="1" smtClean="0"/>
              <a:t>.</a:t>
            </a:r>
            <a:r>
              <a:rPr lang="en-US" altLang="en-US" smtClean="0"/>
              <a:t>  There are three sub-types.  The second type was made in LONDON</a:t>
            </a:r>
            <a:r>
              <a:rPr lang="en-US" altLang="en-US" b="1" smtClean="0"/>
              <a:t>.</a:t>
            </a:r>
            <a:r>
              <a:rPr lang="en-US" altLang="en-US" smtClean="0"/>
              <a:t> </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60C47AA-33DC-4840-BA1A-CB72DD27C74E}" type="slidenum">
              <a:rPr lang="en-US" altLang="en-US" smtClean="0"/>
              <a:pPr eaLnBrk="1" fontAlgn="base" hangingPunct="1">
                <a:spcBef>
                  <a:spcPct val="0"/>
                </a:spcBef>
                <a:spcAft>
                  <a:spcPct val="0"/>
                </a:spcAft>
              </a:pPr>
              <a:t>23</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22: EEF London overprint. </a:t>
            </a:r>
            <a:r>
              <a:rPr lang="en-US" altLang="en-US" smtClean="0"/>
              <a:t>Over the next 10 years, these stamps were re-issued with various overprints.  The top line is Arabic for PALESTINE.  The second line is in English.  The third line is in Hebrew.  It reads PALESTINE. After that word are the Hebrew letters ALEPH and YUD.  These stand for ERETZ ISRAEL – The Land of Israel.  There are two main types of overprints. </a:t>
            </a:r>
            <a:r>
              <a:rPr lang="en-US" altLang="en-US" b="1" smtClean="0"/>
              <a:t>London</a:t>
            </a:r>
            <a:r>
              <a:rPr lang="en-US" altLang="en-US" smtClean="0"/>
              <a:t> The letters do not have serifs.  There are two sub-types.  Here is a “cheat sheet” showing how to tell them apart. </a:t>
            </a:r>
          </a:p>
          <a:p>
            <a:pPr eaLnBrk="1" hangingPunct="1">
              <a:spcBef>
                <a:spcPct val="0"/>
              </a:spcBef>
            </a:pPr>
            <a:endParaRPr lang="en-US" altLang="en-US"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72C1B1A-DF0B-480B-8254-CB2F710C4E96}" type="slidenum">
              <a:rPr lang="en-US" altLang="en-US" smtClean="0"/>
              <a:pPr eaLnBrk="1" fontAlgn="base" hangingPunct="1">
                <a:spcBef>
                  <a:spcPct val="0"/>
                </a:spcBef>
                <a:spcAft>
                  <a:spcPct val="0"/>
                </a:spcAft>
              </a:pPr>
              <a:t>24</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23: Cheat sheet to identify overprints.</a:t>
            </a:r>
            <a:endParaRPr lang="en-US" altLang="en-US" smtClean="0"/>
          </a:p>
          <a:p>
            <a:pPr eaLnBrk="1" hangingPunct="1">
              <a:spcBef>
                <a:spcPct val="0"/>
              </a:spcBef>
            </a:pPr>
            <a:r>
              <a:rPr lang="en-US" altLang="en-US" smtClean="0"/>
              <a:t>Specialists – with very good eyesight and/or a powerful magnifying glass – have field days checking these stamps for the many varieties and errors. I will not delve into this.</a:t>
            </a:r>
          </a:p>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7B02973-F2D6-4E8F-85A3-ED3D16846B78}" type="slidenum">
              <a:rPr lang="en-US" altLang="en-US" smtClean="0"/>
              <a:pPr eaLnBrk="1" fontAlgn="base" hangingPunct="1">
                <a:spcBef>
                  <a:spcPct val="0"/>
                </a:spcBef>
                <a:spcAft>
                  <a:spcPct val="0"/>
                </a:spcAft>
              </a:pPr>
              <a:t>25</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24: Mandate Pictorials. </a:t>
            </a:r>
            <a:r>
              <a:rPr lang="en-US" altLang="en-US" smtClean="0"/>
              <a:t>In 1927, the PICTORIAL issue began.  These remained in use till the establishment of the State of Israel in 1948. Four views of Palestine were used: Rachel's Tomb in Bethlehem, The Dome of the Rock (Mosque of Omar) in Jerusalem, The Tower of David on the Walls of the Old City of Jerusalem, and the city of Tiberias on the Sea of Galilee. There are many color shadings and FIVE types of paper:  thin, vertical ribbed, wove, horizontal ribbed, and transparent.  There is also a coil. </a:t>
            </a:r>
          </a:p>
          <a:p>
            <a:pPr eaLnBrk="1" hangingPunct="1">
              <a:spcBef>
                <a:spcPct val="0"/>
              </a:spcBef>
            </a:pPr>
            <a:r>
              <a:rPr lang="en-US" altLang="en-US" smtClean="0"/>
              <a:t> </a:t>
            </a:r>
          </a:p>
          <a:p>
            <a:pPr eaLnBrk="1" hangingPunct="1">
              <a:spcBef>
                <a:spcPct val="0"/>
              </a:spcBef>
            </a:pPr>
            <a:r>
              <a:rPr lang="en-US" altLang="en-US" smtClean="0"/>
              <a:t>In this time period, the population of Palestine grew.  Many Jews decided to move there.   New towns and kibbutzim were founded.  Commerce grew quite rapidly.  </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01CB3ED-3121-4D34-B795-0BBCAFE9C360}" type="slidenum">
              <a:rPr lang="en-US" altLang="en-US" smtClean="0"/>
              <a:pPr eaLnBrk="1" fontAlgn="base" hangingPunct="1">
                <a:spcBef>
                  <a:spcPct val="0"/>
                </a:spcBef>
                <a:spcAft>
                  <a:spcPct val="0"/>
                </a:spcAft>
              </a:pPr>
              <a:t>26</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25:  Business use</a:t>
            </a:r>
            <a:r>
              <a:rPr lang="en-US" altLang="en-US" smtClean="0"/>
              <a:t>.  Here is an advertising cover from a business in Tel Aviv The word COVER means the envelope used to mail the letter.  It includes the stamps and any postal markings.</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7DD7BF1-2A76-4874-BD41-A33C7B6D36B8}" type="slidenum">
              <a:rPr lang="en-US" altLang="en-US" smtClean="0"/>
              <a:pPr eaLnBrk="1" fontAlgn="base" hangingPunct="1">
                <a:spcBef>
                  <a:spcPct val="0"/>
                </a:spcBef>
                <a:spcAft>
                  <a:spcPct val="0"/>
                </a:spcAft>
              </a:pPr>
              <a:t>27</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26: 	Levant Fair label; </a:t>
            </a:r>
            <a:r>
              <a:rPr lang="en-US" altLang="en-US" smtClean="0"/>
              <a:t>International trade fairs were also held </a:t>
            </a: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C924407-A585-4959-A535-222512B3DE0F}" type="slidenum">
              <a:rPr lang="en-US" altLang="en-US" smtClean="0"/>
              <a:pPr eaLnBrk="1" fontAlgn="base" hangingPunct="1">
                <a:spcBef>
                  <a:spcPct val="0"/>
                </a:spcBef>
                <a:spcAft>
                  <a:spcPct val="0"/>
                </a:spcAft>
              </a:pPr>
              <a:t>28</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27:  Levant Fair special postmark</a:t>
            </a:r>
            <a:endParaRPr lang="en-US" altLang="en-US"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E44EDC0-8216-448F-8218-14C6D0F66C6F}" type="slidenum">
              <a:rPr lang="en-US" altLang="en-US" smtClean="0"/>
              <a:pPr eaLnBrk="1" fontAlgn="base" hangingPunct="1">
                <a:spcBef>
                  <a:spcPct val="0"/>
                </a:spcBef>
                <a:spcAft>
                  <a:spcPct val="0"/>
                </a:spcAft>
              </a:pPr>
              <a:t>29</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28: Schnorer Covers. </a:t>
            </a:r>
            <a:r>
              <a:rPr lang="en-US" altLang="en-US" smtClean="0"/>
              <a:t>Religious schools were established.  One interesting area of these is what collectors euphemistically call SHNORER COVERS.  By SHNORER we mean the response envelopes for a religious establishment asking for money. </a:t>
            </a:r>
            <a:r>
              <a:rPr lang="en-US" altLang="en-US" b="1" smtClean="0"/>
              <a:t>Schnorer</a:t>
            </a:r>
            <a:r>
              <a:rPr lang="en-US" altLang="en-US" smtClean="0"/>
              <a:t>. Some religious or service organizations also issued fund raising labels.  </a:t>
            </a:r>
          </a:p>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E96CB0D-95B4-4188-87AD-1C04803B9033}" type="slidenum">
              <a:rPr lang="en-US" altLang="en-US" smtClean="0"/>
              <a:pPr eaLnBrk="1" fontAlgn="base" hangingPunct="1">
                <a:spcBef>
                  <a:spcPct val="0"/>
                </a:spcBef>
                <a:spcAft>
                  <a:spcPct val="0"/>
                </a:spcAft>
              </a:pPr>
              <a:t>30</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29: Kern Tel Chai Charity label.  </a:t>
            </a:r>
            <a:r>
              <a:rPr lang="en-US" altLang="en-US" smtClean="0"/>
              <a:t>One of these was KEREN TEL CHAI </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34CD75F4-A3F0-494A-833C-75D00F7ED86D}" type="slidenum">
              <a:rPr lang="en-US" altLang="en-US" smtClean="0"/>
              <a:pPr eaLnBrk="1" fontAlgn="base" hangingPunct="1">
                <a:spcBef>
                  <a:spcPct val="0"/>
                </a:spcBef>
                <a:spcAft>
                  <a:spcPct val="0"/>
                </a:spcAft>
              </a:pPr>
              <a:t>31</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Slide 3: Ottoman Empire in 1683. Prior to World War One, most of the area now known as the Middle East was part of the Ottoman (or Turkish) Empire.   The empire lasted from around 1300 to the end of World War One </a:t>
            </a:r>
          </a:p>
          <a:p>
            <a:pPr eaLnBrk="1" hangingPunct="1">
              <a:spcBef>
                <a:spcPct val="0"/>
              </a:spcBef>
            </a:pPr>
            <a:endParaRPr lang="en-US" alt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76AA8A8-A87B-4165-A67A-AEF67FD502A9}" type="slidenum">
              <a:rPr lang="en-US" altLang="en-US" smtClean="0"/>
              <a:pPr eaLnBrk="1" fontAlgn="base" hangingPunct="1">
                <a:spcBef>
                  <a:spcPct val="0"/>
                </a:spcBef>
                <a:spcAft>
                  <a:spcPct val="0"/>
                </a:spcAft>
              </a:pPr>
              <a:t>5</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30: Jerusalem city postmark. </a:t>
            </a:r>
            <a:r>
              <a:rPr lang="en-US" altLang="en-US" smtClean="0"/>
              <a:t>Jerusalem - The various postmarks used in each city (Jaffa, Tel Aviv, Jerusalem, and Haifa) are also the subject of detailed study.   These can be quite complicated as the spellings of some of the town names were changed and new canceling devices used. The various postal rates are also studied.</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26F4BF2-24E0-4DDC-BB8A-A7060988FC67}" type="slidenum">
              <a:rPr lang="en-US" altLang="en-US" smtClean="0"/>
              <a:pPr eaLnBrk="1" fontAlgn="base" hangingPunct="1">
                <a:spcBef>
                  <a:spcPct val="0"/>
                </a:spcBef>
                <a:spcAft>
                  <a:spcPct val="0"/>
                </a:spcAft>
              </a:pPr>
              <a:t>32</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31: Tel-Aviv city postmark. </a:t>
            </a:r>
            <a:r>
              <a:rPr lang="en-US" altLang="en-US" smtClean="0"/>
              <a:t>Tel-Aviv - The various postmarks used in each city (Jaffa, Tel Aviv, Jerusalem, and Haifa) are also the subject of detailed study.   These can be quite complicated as the spellings of some of the town names were changed and new canceling devices used. The various postal rates are also studied.</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815CE0A-2BD4-4D6E-ACE3-A552DC7EBD67}" type="slidenum">
              <a:rPr lang="en-US" altLang="en-US" smtClean="0"/>
              <a:pPr eaLnBrk="1" fontAlgn="base" hangingPunct="1">
                <a:spcBef>
                  <a:spcPct val="0"/>
                </a:spcBef>
                <a:spcAft>
                  <a:spcPct val="0"/>
                </a:spcAft>
              </a:pPr>
              <a:t>33</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32: Bait Vegan city postmark. </a:t>
            </a:r>
            <a:r>
              <a:rPr lang="en-US" altLang="en-US" smtClean="0"/>
              <a:t>Bait Vegan - The various postmarks used in each city (Jaffa, Tel Aviv, Jerusalem, and Haifa) are also the subject of detailed study.   These can be quite complicated as the spellings of some of the town names were changed and new canceling devices used. The various postal rates are also studied.</a:t>
            </a: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3CFDCE2-6C77-4FBB-8295-12827318F4A6}" type="slidenum">
              <a:rPr lang="en-US" altLang="en-US" smtClean="0"/>
              <a:pPr eaLnBrk="1" fontAlgn="base" hangingPunct="1">
                <a:spcBef>
                  <a:spcPct val="0"/>
                </a:spcBef>
                <a:spcAft>
                  <a:spcPct val="0"/>
                </a:spcAft>
              </a:pPr>
              <a:t>34</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33: Metulla city postmark </a:t>
            </a:r>
            <a:r>
              <a:rPr lang="en-US" altLang="en-US" smtClean="0"/>
              <a:t>- The various postmarks used in each city (Jaffa, Tel Aviv, Jerusalem, and Haifa) are also the subject of detailed study.   These can be quite complicated as the spellings of some of the town names were changed and new canceling devices used. The various postal rates are also studied.</a:t>
            </a: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8C3DF61-503D-4A62-855D-B45323BD261D}" type="slidenum">
              <a:rPr lang="en-US" altLang="en-US" smtClean="0"/>
              <a:pPr eaLnBrk="1" fontAlgn="base" hangingPunct="1">
                <a:spcBef>
                  <a:spcPct val="0"/>
                </a:spcBef>
                <a:spcAft>
                  <a:spcPct val="0"/>
                </a:spcAft>
              </a:pPr>
              <a:t>35</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34:  Mandate period – SAFAD postmark. </a:t>
            </a:r>
            <a:r>
              <a:rPr lang="en-US" altLang="en-US" smtClean="0"/>
              <a:t>SAFAD The various postmarks used in each city (Jaffa, Tel Aviv, Jerusalem, and Haifa) are also the subject of detailed study.   These can be quite complicated as the spellings of some of the town names were changed and new canceling devices used. The various postal rates are also studied.</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69BD6C3-166A-4355-91C5-6C722997FE9D}" type="slidenum">
              <a:rPr lang="en-US" altLang="en-US" smtClean="0"/>
              <a:pPr eaLnBrk="1" fontAlgn="base" hangingPunct="1">
                <a:spcBef>
                  <a:spcPct val="0"/>
                </a:spcBef>
                <a:spcAft>
                  <a:spcPct val="0"/>
                </a:spcAft>
              </a:pPr>
              <a:t>36</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35: 	Postal Stationery. </a:t>
            </a:r>
            <a:r>
              <a:rPr lang="en-US" altLang="en-US" smtClean="0"/>
              <a:t>Many stationery items were also issued: postal cards, registered entires and various types of letter sheets. Here are is example of a registered entire. </a:t>
            </a:r>
          </a:p>
          <a:p>
            <a:pPr eaLnBrk="1" hangingPunct="1">
              <a:spcBef>
                <a:spcPct val="0"/>
              </a:spcBef>
            </a:pPr>
            <a:r>
              <a:rPr lang="en-US" altLang="en-US" smtClean="0"/>
              <a:t>Stationery was provided by the post office to mail valuables. We now move the clock forward to World War II. </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35EBADAA-6C2D-461D-A091-0383F3D8B329}" type="slidenum">
              <a:rPr lang="en-US" altLang="en-US" smtClean="0"/>
              <a:pPr eaLnBrk="1" fontAlgn="base" hangingPunct="1">
                <a:spcBef>
                  <a:spcPct val="0"/>
                </a:spcBef>
                <a:spcAft>
                  <a:spcPct val="0"/>
                </a:spcAft>
              </a:pPr>
              <a:t>37</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36: Pacific Route mail WWII. </a:t>
            </a:r>
            <a:r>
              <a:rPr lang="en-US" altLang="en-US" smtClean="0"/>
              <a:t>The war had an effect on Palestine. Prior to the start of the war, mail for the United States and England was sent thru Europe. But, during the war, some mail had to take the long way route – via the Pacific Ocean. </a:t>
            </a:r>
          </a:p>
          <a:p>
            <a:pPr eaLnBrk="1" hangingPunct="1">
              <a:spcBef>
                <a:spcPct val="0"/>
              </a:spcBef>
            </a:pPr>
            <a:r>
              <a:rPr lang="en-US" altLang="en-US" b="1" smtClean="0"/>
              <a:t>Slides 36 &amp; 37: Pacific Route; this went via Singapore to England</a:t>
            </a:r>
            <a:r>
              <a:rPr lang="en-US" altLang="en-US" smtClean="0"/>
              <a:t> </a:t>
            </a: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8537712-6587-4227-B5B0-FBCE11B8AA9F}" type="slidenum">
              <a:rPr lang="en-US" altLang="en-US" smtClean="0"/>
              <a:pPr eaLnBrk="1" fontAlgn="base" hangingPunct="1">
                <a:spcBef>
                  <a:spcPct val="0"/>
                </a:spcBef>
                <a:spcAft>
                  <a:spcPct val="0"/>
                </a:spcAft>
              </a:pPr>
              <a:t>38</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37: Pacific Route mail WWII. </a:t>
            </a:r>
            <a:r>
              <a:rPr lang="en-US" altLang="en-US" smtClean="0"/>
              <a:t>The war had an effect on Palestine. Prior to the start of the war, mail for the United States and England was sent thru Europe. But, during the war, some mail had to take the long way route – via the Pacific Ocean. </a:t>
            </a:r>
          </a:p>
          <a:p>
            <a:pPr eaLnBrk="1" hangingPunct="1">
              <a:spcBef>
                <a:spcPct val="0"/>
              </a:spcBef>
            </a:pPr>
            <a:r>
              <a:rPr lang="en-US" altLang="en-US" b="1" smtClean="0"/>
              <a:t>Slides 36 &amp; 37: Pacific Route; this went via Singapore to England</a:t>
            </a:r>
            <a:r>
              <a:rPr lang="en-US" altLang="en-US" smtClean="0"/>
              <a:t> </a:t>
            </a: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F0B948E-0738-4991-9BB1-C4C8D10BC585}" type="slidenum">
              <a:rPr lang="en-US" altLang="en-US" smtClean="0"/>
              <a:pPr eaLnBrk="1" fontAlgn="base" hangingPunct="1">
                <a:spcBef>
                  <a:spcPct val="0"/>
                </a:spcBef>
                <a:spcAft>
                  <a:spcPct val="0"/>
                </a:spcAft>
              </a:pPr>
              <a:t>39</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a:t>
            </a:r>
            <a:r>
              <a:rPr lang="en-US" altLang="en-US" smtClean="0"/>
              <a:t> </a:t>
            </a:r>
            <a:r>
              <a:rPr lang="en-US" altLang="en-US" b="1" smtClean="0"/>
              <a:t>38: Jewish Brigade. </a:t>
            </a:r>
            <a:r>
              <a:rPr lang="en-US" altLang="en-US" smtClean="0"/>
              <a:t>Members of the YISHUV (the Jewish Settlements in Palestine) volunteered for service.  They formed the Jewish Brigade </a:t>
            </a: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A172A29-AA39-4DFE-978F-E5C9B3D0B1B5}" type="slidenum">
              <a:rPr lang="en-US" altLang="en-US" smtClean="0"/>
              <a:pPr eaLnBrk="1" fontAlgn="base" hangingPunct="1">
                <a:spcBef>
                  <a:spcPct val="0"/>
                </a:spcBef>
                <a:spcAft>
                  <a:spcPct val="0"/>
                </a:spcAft>
              </a:pPr>
              <a:t>40</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39: Usage of a British military envelope. </a:t>
            </a:r>
            <a:r>
              <a:rPr lang="en-US" altLang="en-US" smtClean="0"/>
              <a:t>Members of the YISHUV (the Jewish Settlements in Palestine) volunteered for service.  They formed the Jewish Brigade. </a:t>
            </a:r>
          </a:p>
          <a:p>
            <a:pPr eaLnBrk="1" hangingPunct="1">
              <a:spcBef>
                <a:spcPct val="0"/>
              </a:spcBef>
            </a:pPr>
            <a:r>
              <a:rPr lang="en-US" altLang="en-US" smtClean="0"/>
              <a:t> </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8611586-E52F-4F03-B6E5-A2258E405DED}" type="slidenum">
              <a:rPr lang="en-US" altLang="en-US" smtClean="0"/>
              <a:pPr eaLnBrk="1" fontAlgn="base" hangingPunct="1">
                <a:spcBef>
                  <a:spcPct val="0"/>
                </a:spcBef>
                <a:spcAft>
                  <a:spcPct val="0"/>
                </a:spcAft>
              </a:pPr>
              <a:t>41</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Slide 4: Ottoman Empire in 1885. Compared to other areas, Palestine was a dusty, sparsely populated backwater of the Ottoman Empire. Turkey had its own post offices in Palestine. Many Europeans frequently were in Palestine for business or religious purposes.  As modes of travel improved, this trend grew.   As the Ottoman Postal System had very poor service, the visitors preferred that their own governments handle the mails.</a:t>
            </a:r>
          </a:p>
          <a:p>
            <a:pPr eaLnBrk="1" hangingPunct="1">
              <a:spcBef>
                <a:spcPct val="0"/>
              </a:spcBef>
            </a:pPr>
            <a:endParaRPr lang="en-US" altLang="en-US" smtClean="0"/>
          </a:p>
          <a:p>
            <a:pPr eaLnBrk="1" hangingPunct="1">
              <a:spcBef>
                <a:spcPct val="0"/>
              </a:spcBef>
            </a:pPr>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6AE50B0-9483-46E0-BC28-19338952D88A}" type="slidenum">
              <a:rPr lang="en-US" altLang="en-US" smtClean="0"/>
              <a:pPr eaLnBrk="1" fontAlgn="base" hangingPunct="1">
                <a:spcBef>
                  <a:spcPct val="0"/>
                </a:spcBef>
                <a:spcAft>
                  <a:spcPct val="0"/>
                </a:spcAft>
              </a:pPr>
              <a:t>6</a:t>
            </a:fld>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40: Holocaust mail Dachau. </a:t>
            </a:r>
            <a:r>
              <a:rPr lang="en-US" altLang="en-US" smtClean="0"/>
              <a:t>Now, please permit me to go off subject for a moment. I would be remiss if I did not mention the Holocaust. While in the various concentration camps, the inmates could send and receive a very limited number of mail pieces or packages a month. The Germans had some very strict regulations regarding the mail. Here are two examples.</a:t>
            </a:r>
            <a:r>
              <a:rPr lang="en-US" altLang="en-US" b="1" smtClean="0"/>
              <a:t> Slide 40:	Dachau letter sheet</a:t>
            </a:r>
            <a:endParaRPr lang="en-US" altLang="en-US" smtClean="0"/>
          </a:p>
          <a:p>
            <a:pPr eaLnBrk="1" hangingPunct="1"/>
            <a:endParaRPr lang="en-US"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4D739F71-139D-4EB7-8541-8DC397160A84}" type="slidenum">
              <a:rPr lang="en-US" altLang="en-US" smtClean="0"/>
              <a:pPr eaLnBrk="1" fontAlgn="base" hangingPunct="1">
                <a:spcBef>
                  <a:spcPct val="0"/>
                </a:spcBef>
                <a:spcAft>
                  <a:spcPct val="0"/>
                </a:spcAft>
              </a:pPr>
              <a:t>42</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41: Holocaust mail Ravensbruk. </a:t>
            </a:r>
            <a:r>
              <a:rPr lang="en-US" altLang="en-US" smtClean="0"/>
              <a:t>Now, please permit me to go off subject for a moment. I would be remiss if I did not mention the Holocaust. While in the various concentration camps, the inmates could send and receive a very limited number of mail pieces or packages a month. The Germans had some very strict regulations regarding the mail. Here are two examples.</a:t>
            </a:r>
            <a:r>
              <a:rPr lang="en-US" altLang="en-US" b="1" smtClean="0"/>
              <a:t> Slide 40:	Dachau letter sheet</a:t>
            </a:r>
            <a:endParaRPr lang="en-US" altLang="en-US" smtClean="0"/>
          </a:p>
          <a:p>
            <a:pPr eaLnBrk="1" hangingPunct="1"/>
            <a:endParaRPr lang="en-US" altLang="en-US"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F40242C6-8381-41CB-8B00-1A58B7EF1DF5}" type="slidenum">
              <a:rPr lang="en-US" altLang="en-US" smtClean="0"/>
              <a:pPr eaLnBrk="1" fontAlgn="base" hangingPunct="1">
                <a:spcBef>
                  <a:spcPct val="0"/>
                </a:spcBef>
                <a:spcAft>
                  <a:spcPct val="0"/>
                </a:spcAft>
              </a:pPr>
              <a:t>43</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42: 	Red Cross Form – inquiry about a relative</a:t>
            </a:r>
            <a:endParaRPr lang="en-US" altLang="en-US" smtClean="0"/>
          </a:p>
          <a:p>
            <a:pPr eaLnBrk="1" hangingPunct="1"/>
            <a:endParaRPr lang="en-US" altLang="en-US" smtClean="0"/>
          </a:p>
          <a:p>
            <a:pPr eaLnBrk="1" hangingPunct="1"/>
            <a:r>
              <a:rPr lang="en-US" altLang="en-US" b="1" smtClean="0"/>
              <a:t>Slide 42: 	Red Cross Form – inquiry about a relative</a:t>
            </a:r>
            <a:endParaRPr lang="en-US" altLang="en-US" smtClean="0"/>
          </a:p>
          <a:p>
            <a:pPr eaLnBrk="1" hangingPunct="1"/>
            <a:r>
              <a:rPr lang="en-US" altLang="en-US" smtClean="0"/>
              <a:t>After the war, many former inmates were in Displaced Person Camps. While there, they wrote letters to various organizations that aided them.  I will show just two items. </a:t>
            </a: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4D645AB8-3A93-4660-8245-86591F631BA2}" type="slidenum">
              <a:rPr lang="en-US" altLang="en-US" smtClean="0"/>
              <a:pPr eaLnBrk="1" fontAlgn="base" hangingPunct="1">
                <a:spcBef>
                  <a:spcPct val="0"/>
                </a:spcBef>
                <a:spcAft>
                  <a:spcPct val="0"/>
                </a:spcAft>
              </a:pPr>
              <a:t>44</a:t>
            </a:fld>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43: Aid to Jewish Victims. </a:t>
            </a:r>
            <a:r>
              <a:rPr lang="en-US" altLang="en-US" smtClean="0"/>
              <a:t>After the war, many former inmates were in Displaced Person Camps. While there, they wrote letters to various organizations that aided them.  I will show just two items. </a:t>
            </a: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B1C68E06-CBA7-475E-AE2C-FF1BE178FF3D}" type="slidenum">
              <a:rPr lang="en-US" altLang="en-US" smtClean="0"/>
              <a:pPr eaLnBrk="1" fontAlgn="base" hangingPunct="1">
                <a:spcBef>
                  <a:spcPct val="0"/>
                </a:spcBef>
                <a:spcAft>
                  <a:spcPct val="0"/>
                </a:spcAft>
              </a:pPr>
              <a:t>45</a:t>
            </a:fld>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44: Cyprus camp document Oct 1946 to Histadrut, listing total of inhabitants. </a:t>
            </a:r>
            <a:r>
              <a:rPr lang="en-US" altLang="en-US" smtClean="0"/>
              <a:t>Many Displaced Persons tried to reach Palestine. Unfortunately, the British intercepted many of the ships and sent the refugees to camps in Cyprus. Here is a document in Hebrew related to a Displaced Person camp</a:t>
            </a:r>
          </a:p>
          <a:p>
            <a:pPr eaLnBrk="1" hangingPunct="1"/>
            <a:endParaRPr lang="en-US" altLang="en-US"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F4B22F1-7640-463B-AACF-10921D1CE31F}" type="slidenum">
              <a:rPr lang="en-US" altLang="en-US" smtClean="0"/>
              <a:pPr eaLnBrk="1" fontAlgn="base" hangingPunct="1">
                <a:spcBef>
                  <a:spcPct val="0"/>
                </a:spcBef>
                <a:spcAft>
                  <a:spcPct val="0"/>
                </a:spcAft>
              </a:pPr>
              <a:t>46</a:t>
            </a:fld>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45: Camp In Gilgil, Kenya.  </a:t>
            </a:r>
            <a:r>
              <a:rPr lang="en-US" altLang="en-US" smtClean="0"/>
              <a:t>The British also sent refugees to a camp in Gilgil, Kenya</a:t>
            </a:r>
            <a:r>
              <a:rPr lang="en-US" altLang="en-US" b="1" smtClean="0"/>
              <a:t> </a:t>
            </a:r>
            <a:r>
              <a:rPr lang="en-US" altLang="en-US" smtClean="0"/>
              <a:t>where the British were also sending those who were intercepted.</a:t>
            </a: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076C93CD-1094-4713-8C02-E5BF65D3E8BF}" type="slidenum">
              <a:rPr lang="en-US" altLang="en-US" smtClean="0"/>
              <a:pPr eaLnBrk="1" fontAlgn="base" hangingPunct="1">
                <a:spcBef>
                  <a:spcPct val="0"/>
                </a:spcBef>
                <a:spcAft>
                  <a:spcPct val="0"/>
                </a:spcAft>
              </a:pPr>
              <a:t>47</a:t>
            </a:fld>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45: 	Interim Period </a:t>
            </a:r>
            <a:endParaRPr lang="en-US" altLang="en-US"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F486A81-6B9D-4239-9222-5D3E133692B9}" type="slidenum">
              <a:rPr lang="en-US" altLang="en-US" smtClean="0"/>
              <a:pPr eaLnBrk="1" fontAlgn="base" hangingPunct="1">
                <a:spcBef>
                  <a:spcPct val="0"/>
                </a:spcBef>
                <a:spcAft>
                  <a:spcPct val="0"/>
                </a:spcAft>
              </a:pPr>
              <a:t>48</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46 – Mandate Hotel revenue stamp. </a:t>
            </a:r>
            <a:r>
              <a:rPr lang="en-US" altLang="en-US" smtClean="0"/>
              <a:t>Let me go back in time for a moment.  During the Mandate, the Jewish Agency was formed.  It provided for the needs of the Jews and acted as a Provisional Government for Jews in Palestine.  To raise funds, the agency as well as various cities and towns issued numerous revenue stamps.  These were used for nearly everything.  </a:t>
            </a: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0C85082A-3C43-44A9-98DB-7523B3EECFA6}" type="slidenum">
              <a:rPr lang="en-US" altLang="en-US" smtClean="0"/>
              <a:pPr eaLnBrk="1" fontAlgn="base" hangingPunct="1">
                <a:spcBef>
                  <a:spcPct val="0"/>
                </a:spcBef>
                <a:spcAft>
                  <a:spcPct val="0"/>
                </a:spcAft>
              </a:pPr>
              <a:t>49</a:t>
            </a:fld>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47: 	Mandate – Chocolate revenue stamp.</a:t>
            </a:r>
            <a:r>
              <a:rPr lang="en-US" altLang="en-US" smtClean="0"/>
              <a:t>  Let me go back in time for a moment.  During the Mandate, the Jewish Agency was formed.  It provided for the needs of the Jews and acted as a Provisional Government for Jews in Palestine.  To raise funds, the agency as well as various cities and towns issued numerous revenue stamps.  These were used for nearly everything.  </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EE204F4-010E-4AF4-8EE2-74C8741B4297}" type="slidenum">
              <a:rPr lang="en-US" altLang="en-US" smtClean="0"/>
              <a:pPr eaLnBrk="1" fontAlgn="base" hangingPunct="1">
                <a:spcBef>
                  <a:spcPct val="0"/>
                </a:spcBef>
                <a:spcAft>
                  <a:spcPct val="0"/>
                </a:spcAft>
              </a:pPr>
              <a:t>50</a:t>
            </a:fld>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48: Singer Sewing Machine revenue stamp. </a:t>
            </a:r>
            <a:r>
              <a:rPr lang="en-US" altLang="en-US" smtClean="0"/>
              <a:t>Let me go back in time for a moment.  During the Mandate, the Jewish Agency was formed.  It provided for the needs of the Jews and acted as a Provisional Government for Jews in Palestine.  To raise funds, the agency as well as various cities and towns issued numerous revenue stamps.  These were used for nearly everything.  </a:t>
            </a: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C6AC14A-3973-45D3-BF45-74F97999C79B}" type="slidenum">
              <a:rPr lang="en-US" altLang="en-US" smtClean="0"/>
              <a:pPr eaLnBrk="1" fontAlgn="base" hangingPunct="1">
                <a:spcBef>
                  <a:spcPct val="0"/>
                </a:spcBef>
                <a:spcAft>
                  <a:spcPct val="0"/>
                </a:spcAft>
              </a:pPr>
              <a:t>51</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5: Petach Tiqvah. </a:t>
            </a:r>
            <a:r>
              <a:rPr lang="en-US" altLang="en-US" smtClean="0"/>
              <a:t>One of the earliest Jewish communities in Palestine was Petach Tiqvah.  It was founded in 1878 by a group of pioneers from Jerusalem. The local government issued its own stamp </a:t>
            </a:r>
            <a:r>
              <a:rPr lang="en-US" altLang="en-US" b="1" smtClean="0"/>
              <a:t>PETACH TIQVAH</a:t>
            </a:r>
            <a:r>
              <a:rPr lang="en-US" altLang="en-US" smtClean="0"/>
              <a:t>. Rishon Le Zion was founded in 1882 by Russian Jewish immigrants. </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0E75E004-37B4-4B51-9F7A-F317B3F23CA0}" type="slidenum">
              <a:rPr lang="en-US" altLang="en-US" smtClean="0"/>
              <a:pPr eaLnBrk="1" fontAlgn="base" hangingPunct="1">
                <a:spcBef>
                  <a:spcPct val="0"/>
                </a:spcBef>
                <a:spcAft>
                  <a:spcPct val="0"/>
                </a:spcAft>
              </a:pPr>
              <a:t>7</a:t>
            </a:fld>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48: City issued revenue stamp - Safad. </a:t>
            </a:r>
            <a:r>
              <a:rPr lang="en-US" altLang="en-US" smtClean="0"/>
              <a:t>Let me go back in time for a moment.  During the Mandate, the Jewish Agency was formed.  It provided for the needs of the Jews and acted as a Provisional Government for Jews in Palestine.  To raise funds, the agency as well as various cities and towns issued numerous revenue stamps.  These were used for nearly everything.  </a:t>
            </a:r>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3B7EC8A4-6F43-485E-81FC-08CEB00E2380}" type="slidenum">
              <a:rPr lang="en-US" altLang="en-US" smtClean="0"/>
              <a:pPr eaLnBrk="1" fontAlgn="base" hangingPunct="1">
                <a:spcBef>
                  <a:spcPct val="0"/>
                </a:spcBef>
                <a:spcAft>
                  <a:spcPct val="0"/>
                </a:spcAft>
              </a:pPr>
              <a:t>52</a:t>
            </a:fld>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50: JNF revenue stamps. Bar Ilan</a:t>
            </a:r>
            <a:r>
              <a:rPr lang="en-US" altLang="en-US" smtClean="0"/>
              <a:t>   Now, we need to go further back in history.  Dr. Theodore Herzl founded the modern Zionist movement.   The first Zionist Congress was held in Basel, Switzerland in 1897.  At the fifth Zionist Congress in 1901, a fund raising arm was established: The Jewish National Fund, or JNF.  In Hebrew it is Keren Kayemet Le Yisrael or KKL.  Its main aim was to raise funds for the purchase of land in Palestine.  One of the methods used to raise funds was the issuance of stamps (or labels), tags, and other items.  The first stamps were issued in 1902. </a:t>
            </a: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8DFB897-0AF1-4A42-A4E2-A82DFD946BFC}" type="slidenum">
              <a:rPr lang="en-US" altLang="en-US" smtClean="0"/>
              <a:pPr eaLnBrk="1" fontAlgn="base" hangingPunct="1">
                <a:spcBef>
                  <a:spcPct val="0"/>
                </a:spcBef>
                <a:spcAft>
                  <a:spcPct val="0"/>
                </a:spcAft>
              </a:pPr>
              <a:t>53</a:t>
            </a:fld>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51: JNF stamps - Diaspora Jewry. </a:t>
            </a:r>
            <a:r>
              <a:rPr lang="en-US" altLang="en-US" smtClean="0"/>
              <a:t>Now, we need to go further back in history.  Dr. Theodore Herzl founded the modern Zionist movement.   The first Zionist Congress was held in Basel, Switzerland in 1897.  At the fifth Zionist Congress in 1901, a fund raising arm was established: The Jewish National Fund, or JNF.  In Hebrew it is Keren Kayemet Le Yisrael or KKL.  Its main aim was to raise funds for the purchase of land in Palestine.  One of the methods used to raise funds was the issuance of stamps (or labels), tags, and other items.  The first stamps were issued in 1902. </a:t>
            </a:r>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FE2A899-E81B-4078-8D8A-EC5B6B6164D9}" type="slidenum">
              <a:rPr lang="en-US" altLang="en-US" smtClean="0"/>
              <a:pPr eaLnBrk="1" fontAlgn="base" hangingPunct="1">
                <a:spcBef>
                  <a:spcPct val="0"/>
                </a:spcBef>
                <a:spcAft>
                  <a:spcPct val="0"/>
                </a:spcAft>
              </a:pPr>
              <a:t>54</a:t>
            </a:fld>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52: Various tags  </a:t>
            </a:r>
            <a:r>
              <a:rPr lang="en-US" altLang="en-US" smtClean="0"/>
              <a:t>Now, we need to go further back in history.  Dr. Theodore Herzl founded the modern Zionist movement.   The first Zionist Congress was held in Basel, Switzerland in 1897.  At the fifth Zionist Congress in 1901, a fund raising arm was established: The Jewish National Fund, or JNF.  In Hebrew it is Keren Kayemet Le Yisrael or KKL.  Its main aim was to raise funds for the purchase of land in Palestine.  One of the methods used to raise funds was the issuance of stamps (or labels), tags, and other items.  The first stamps were issued in 1902. </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78F489F-5D34-479C-9A6A-14A25D28B8F2}" type="slidenum">
              <a:rPr lang="en-US" altLang="en-US" smtClean="0"/>
              <a:pPr eaLnBrk="1" fontAlgn="base" hangingPunct="1">
                <a:spcBef>
                  <a:spcPct val="0"/>
                </a:spcBef>
                <a:spcAft>
                  <a:spcPct val="0"/>
                </a:spcAft>
              </a:pPr>
              <a:t>55</a:t>
            </a:fld>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a:t>
            </a:r>
            <a:r>
              <a:rPr lang="en-US" altLang="en-US" smtClean="0"/>
              <a:t> </a:t>
            </a:r>
            <a:r>
              <a:rPr lang="en-US" altLang="en-US" b="1" smtClean="0"/>
              <a:t>53: Tel Aviv</a:t>
            </a:r>
            <a:r>
              <a:rPr lang="en-US" altLang="en-US" smtClean="0"/>
              <a:t>. Ok back to 1948.  It was the Jewish Agency (or MINHALELET HA’AM in Hebrew) that stepped in to fill this void in government and the postal services.  The Jewish Agency ordered all postal employees in the proposed Jewish areas of Palestine to remain on the job after April 15, 1948. The Agency took various JNF stamps and overprinted them with the Hebrew word for posts or mail DOAR. There are two basic types of overprints.  Those made in Tel Aviv have a straight line. This stamp shows the map of the proposed Jewish State.  </a:t>
            </a:r>
          </a:p>
          <a:p>
            <a:pPr eaLnBrk="1" hangingPunct="1"/>
            <a:endParaRPr lang="en-US" alt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6BC6C50-AF19-4429-8376-8D0B10A34E36}" type="slidenum">
              <a:rPr lang="en-US" altLang="en-US" smtClean="0"/>
              <a:pPr eaLnBrk="1" fontAlgn="base" hangingPunct="1">
                <a:spcBef>
                  <a:spcPct val="0"/>
                </a:spcBef>
                <a:spcAft>
                  <a:spcPct val="0"/>
                </a:spcAft>
              </a:pPr>
              <a:t>56</a:t>
            </a:fld>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54: 	Haifa. </a:t>
            </a:r>
            <a:r>
              <a:rPr lang="en-US" altLang="en-US" smtClean="0"/>
              <a:t>Those from Haifa have DOAR in a circle.</a:t>
            </a:r>
          </a:p>
          <a:p>
            <a:pPr eaLnBrk="1" hangingPunct="1"/>
            <a:r>
              <a:rPr lang="en-US" altLang="en-US" smtClean="0"/>
              <a:t>These were valid for domestic postage only.  However, some did get used in international mail. These stamps were used in 80 different cities and towns to mail letters. </a:t>
            </a: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E6DE56A-ACF7-4209-9CAB-89E51522FAF8}" type="slidenum">
              <a:rPr lang="en-US" altLang="en-US" smtClean="0"/>
              <a:pPr eaLnBrk="1" fontAlgn="base" hangingPunct="1">
                <a:spcBef>
                  <a:spcPct val="0"/>
                </a:spcBef>
                <a:spcAft>
                  <a:spcPct val="0"/>
                </a:spcAft>
              </a:pPr>
              <a:t>57</a:t>
            </a:fld>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55: from Ramat Gan</a:t>
            </a:r>
            <a:endParaRPr lang="en-US" altLang="en-US"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40BCCF91-CE86-45AD-B593-09095BDC4237}" type="slidenum">
              <a:rPr lang="en-US" altLang="en-US" smtClean="0"/>
              <a:pPr eaLnBrk="1" fontAlgn="base" hangingPunct="1">
                <a:spcBef>
                  <a:spcPct val="0"/>
                </a:spcBef>
                <a:spcAft>
                  <a:spcPct val="0"/>
                </a:spcAft>
              </a:pPr>
              <a:t>58</a:t>
            </a:fld>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56: 	Safad</a:t>
            </a:r>
            <a:r>
              <a:rPr lang="en-US" altLang="en-US" smtClean="0"/>
              <a:t>. During this time many areas of the country were under Arab siege. In order to provide postal services, the local authorities printed their own stamps and set up their own postal systems.   The siege cities included: SAFAD, north of the Sea of Galilee, NAHARIYA north of Haifa, RISHON LE ZION south east of Tel Aviv, and JERUSALEM.</a:t>
            </a: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C33B734-936A-4C7F-9662-0E8283707E65}" type="slidenum">
              <a:rPr lang="en-US" altLang="en-US" smtClean="0"/>
              <a:pPr eaLnBrk="1" fontAlgn="base" hangingPunct="1">
                <a:spcBef>
                  <a:spcPct val="0"/>
                </a:spcBef>
                <a:spcAft>
                  <a:spcPct val="0"/>
                </a:spcAft>
              </a:pPr>
              <a:t>59</a:t>
            </a:fld>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a:t>
            </a:r>
            <a:r>
              <a:rPr lang="en-US" altLang="en-US" smtClean="0"/>
              <a:t> </a:t>
            </a:r>
            <a:r>
              <a:rPr lang="en-US" altLang="en-US" b="1" smtClean="0"/>
              <a:t>57:</a:t>
            </a:r>
            <a:r>
              <a:rPr lang="en-US" altLang="en-US" smtClean="0"/>
              <a:t> 	</a:t>
            </a:r>
            <a:r>
              <a:rPr lang="en-US" altLang="en-US" b="1" smtClean="0"/>
              <a:t>Rishon Le Zion</a:t>
            </a:r>
            <a:r>
              <a:rPr lang="en-US" altLang="en-US" smtClean="0"/>
              <a:t>  Be careful if you collect the INTERIM material.  There is much fraudulent and faked material in this period.  There is also much philatelic material.  That is many covers have the stamp and postmark only – they did not go thru the mails.  Pure commercial usage (like the one I showed you from Ramat Gan) is hard to find.  More often than not the covers that you see, even though they may have gone thru the mail, were created by or for the philatelist.  In fact, if it were not for these covers, we may not have anything.</a:t>
            </a:r>
          </a:p>
          <a:p>
            <a:pPr eaLnBrk="1" hangingPunct="1"/>
            <a:endParaRPr lang="en-US" altLang="en-US"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4FB9711B-34DE-4067-9E9E-C94BE4A194B4}" type="slidenum">
              <a:rPr lang="en-US" altLang="en-US" smtClean="0"/>
              <a:pPr eaLnBrk="1" fontAlgn="base" hangingPunct="1">
                <a:spcBef>
                  <a:spcPct val="0"/>
                </a:spcBef>
                <a:spcAft>
                  <a:spcPct val="0"/>
                </a:spcAft>
              </a:pPr>
              <a:t>60</a:t>
            </a:fld>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58: Emergency Post</a:t>
            </a:r>
            <a:r>
              <a:rPr lang="en-US" altLang="en-US" smtClean="0"/>
              <a:t>. Two areas I want to show you are the EMERGENCY POST and PATCO labels.  The Mandate pictorial stamps were overprinted in Hebrew, EMERGENCY POST in NAHALAL, AFULA, and TIBERIAS </a:t>
            </a: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898A030-56AF-4929-B09F-76C8CE32F97C}" type="slidenum">
              <a:rPr lang="en-US" altLang="en-US" smtClean="0"/>
              <a:pPr eaLnBrk="1" fontAlgn="base" hangingPunct="1">
                <a:spcBef>
                  <a:spcPct val="0"/>
                </a:spcBef>
                <a:spcAft>
                  <a:spcPct val="0"/>
                </a:spcAft>
              </a:pPr>
              <a:t>61</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6: Forerunner – Austria. </a:t>
            </a:r>
            <a:r>
              <a:rPr lang="en-US" altLang="en-US" smtClean="0"/>
              <a:t>During the latter half of the 19th century, as the Ottoman Empire grew weak, the European powers were able to obtain Capitulation Treaties from Turkey. Under these treaties, five nations (Austria, France, Germany, Italy, Russia, and Egypt) were able to expand their postal systems into Palestine. The first such post office opened around 1850. This is called the FORERUNNER PERIOD. These nations either overprinted their regular stamps or issued stamps for usage in Palestine </a:t>
            </a:r>
          </a:p>
          <a:p>
            <a:pPr eaLnBrk="1" hangingPunct="1">
              <a:spcBef>
                <a:spcPct val="0"/>
              </a:spcBef>
            </a:pPr>
            <a:endParaRPr lang="en-US" alt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6E368CF-7FE2-4455-943C-3CBB92CF3187}" type="slidenum">
              <a:rPr lang="en-US" altLang="en-US" smtClean="0"/>
              <a:pPr eaLnBrk="1" fontAlgn="base" hangingPunct="1">
                <a:spcBef>
                  <a:spcPct val="0"/>
                </a:spcBef>
                <a:spcAft>
                  <a:spcPct val="0"/>
                </a:spcAft>
              </a:pPr>
              <a:t>8</a:t>
            </a:fld>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59: PATCO.  </a:t>
            </a:r>
            <a:r>
              <a:rPr lang="en-US" altLang="en-US" smtClean="0"/>
              <a:t>Labels featuring a plane were overprinted PATCO for Palestine Air Transport Company. These are pure philatelic creations.  However, they are collected.  Be very careful if you should buy any of this material.</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B2A0B7E8-EC42-44CE-B9DF-763A236EAC2E}" type="slidenum">
              <a:rPr lang="en-US" altLang="en-US" smtClean="0"/>
              <a:pPr eaLnBrk="1" fontAlgn="base" hangingPunct="1">
                <a:spcBef>
                  <a:spcPct val="0"/>
                </a:spcBef>
                <a:spcAft>
                  <a:spcPct val="0"/>
                </a:spcAft>
              </a:pPr>
              <a:t>62</a:t>
            </a:fld>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60: 	MILITARY MAIL</a:t>
            </a:r>
            <a:r>
              <a:rPr lang="en-US" altLang="en-US" smtClean="0"/>
              <a:t>  We now come to the MODERN ISRAEL period. The Jewish state of Israel was proclaimed on Friday May 14, 1948.  This was also a time of war.  The nascent state was invaded by five Arab armies.   The military set up its own postal service. This is a story in itself.</a:t>
            </a: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408BC37F-200E-4FAB-A28A-CEE617BE6400}" type="slidenum">
              <a:rPr lang="en-US" altLang="en-US" smtClean="0"/>
              <a:pPr eaLnBrk="1" fontAlgn="base" hangingPunct="1">
                <a:spcBef>
                  <a:spcPct val="0"/>
                </a:spcBef>
                <a:spcAft>
                  <a:spcPct val="0"/>
                </a:spcAft>
              </a:pPr>
              <a:t>63</a:t>
            </a:fld>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61: 	First Issue on presentation sheet. </a:t>
            </a:r>
            <a:r>
              <a:rPr lang="en-US" altLang="en-US" smtClean="0"/>
              <a:t>The production of Israel’s first postage stamps is a most interesting story. During the Interim Period, a few people gathered at the Government Printing Press factory and worked hard under the dangers of war to prepare and produce stamps for the new State soon to be proclaimed. The stamp designs chosen were those of the ancient coins from 1800 years ago when the Jews were struggling for freedom from Rome. They started printing the stamps on May 4</a:t>
            </a:r>
            <a:r>
              <a:rPr lang="en-US" altLang="en-US" baseline="30000" smtClean="0"/>
              <a:t>th</a:t>
            </a:r>
            <a:r>
              <a:rPr lang="en-US" altLang="en-US" smtClean="0"/>
              <a:t> by typographical process. As the new name of the State had not yet been decided, they inscribed the words DOAR IVRI, "Hebrew Post", in Hebrew and Arabic and the value was printed in figures only. At the time, the unit of currency was in milliemes (or mils).</a:t>
            </a:r>
          </a:p>
          <a:p>
            <a:pPr eaLnBrk="1" hangingPunct="1"/>
            <a:r>
              <a:rPr lang="en-US" altLang="en-US" smtClean="0"/>
              <a:t> </a:t>
            </a:r>
          </a:p>
          <a:p>
            <a:pPr eaLnBrk="1" hangingPunct="1"/>
            <a:r>
              <a:rPr lang="en-US" altLang="en-US" smtClean="0"/>
              <a:t>The people creating the stamps were not experienced printers and had very little technical equipment or the appropriate paper and ink for the job. They collected whatever stocks of paper were available locally. The printing and perforation of the stamps was primitive, as the situation prevented them from paying much attention to the process of printing. As a result, there are many printing and paper varieties.</a:t>
            </a:r>
          </a:p>
          <a:p>
            <a:pPr eaLnBrk="1" hangingPunct="1"/>
            <a:r>
              <a:rPr lang="en-US" altLang="en-US" smtClean="0"/>
              <a:t> </a:t>
            </a:r>
          </a:p>
          <a:p>
            <a:pPr eaLnBrk="1" hangingPunct="1"/>
            <a:r>
              <a:rPr lang="en-US" altLang="en-US" smtClean="0"/>
              <a:t>As the proclamation was not issued until later in the day on Friday May 14 and no work could (or would) be done on the Sabbath, the first stamps were issued on Sunday May 16. </a:t>
            </a:r>
          </a:p>
          <a:p>
            <a:pPr eaLnBrk="1" hangingPunct="1"/>
            <a:endParaRPr lang="en-US" altLang="en-US"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BB8BF47C-B492-4786-AB1D-A246ABFF7DA5}" type="slidenum">
              <a:rPr lang="en-US" altLang="en-US" smtClean="0"/>
              <a:pPr eaLnBrk="1" fontAlgn="base" hangingPunct="1">
                <a:spcBef>
                  <a:spcPct val="0"/>
                </a:spcBef>
                <a:spcAft>
                  <a:spcPct val="0"/>
                </a:spcAft>
              </a:pPr>
              <a:t>64</a:t>
            </a:fld>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62: Two part tab. </a:t>
            </a:r>
            <a:r>
              <a:rPr lang="en-US" altLang="en-US" smtClean="0"/>
              <a:t>As many people would not understand the words on the ancient coins, it was decided to print a description of the bottom row of the selvege – what collectors call the margins around the sheet of stamps. Thus the TAB was born. In the early years, collectors did not know what to make of the tabs so many tabs were torn off.</a:t>
            </a:r>
          </a:p>
          <a:p>
            <a:pPr eaLnBrk="1" hangingPunct="1"/>
            <a:r>
              <a:rPr lang="en-US" altLang="en-US" smtClean="0"/>
              <a:t> </a:t>
            </a:r>
          </a:p>
          <a:p>
            <a:pPr eaLnBrk="1" hangingPunct="1"/>
            <a:r>
              <a:rPr lang="en-US" altLang="en-US" smtClean="0"/>
              <a:t>These tabs continue to this day.  Now please note this.  On some early issues the tab came in two parts:  the descriptive tab itself and a small piece of selvege. BOTH must be kept.  </a:t>
            </a:r>
          </a:p>
          <a:p>
            <a:pPr eaLnBrk="1" hangingPunct="1"/>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86226DC-7A1A-493C-ABBB-EF877F91E7ED}" type="slidenum">
              <a:rPr lang="en-US" altLang="en-US" smtClean="0"/>
              <a:pPr eaLnBrk="1" fontAlgn="base" hangingPunct="1">
                <a:spcBef>
                  <a:spcPct val="0"/>
                </a:spcBef>
                <a:spcAft>
                  <a:spcPct val="0"/>
                </a:spcAft>
              </a:pPr>
              <a:t>65</a:t>
            </a:fld>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63:  Blank Tab.  </a:t>
            </a:r>
            <a:r>
              <a:rPr lang="en-US" altLang="en-US" smtClean="0"/>
              <a:t>On POSTAGE DUES and OFFICIAL stamps, nothing was printed in the selvege.   Nevertheless, the blank selvege is collected as if it were a tab.	</a:t>
            </a:r>
          </a:p>
          <a:p>
            <a:pPr eaLnBrk="1" hangingPunct="1"/>
            <a:r>
              <a:rPr lang="en-US" altLang="en-US" smtClean="0"/>
              <a:t> </a:t>
            </a:r>
          </a:p>
          <a:p>
            <a:pPr eaLnBrk="1" hangingPunct="1"/>
            <a:r>
              <a:rPr lang="en-US" altLang="en-US" smtClean="0"/>
              <a:t>Since 1948 there have been a few currency systems in Israel.  The government kept dividing by 10, 100 or 1000.   The current currency, in use since 1986, is NEW ISRAEL SHEKELS (NIS).</a:t>
            </a: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37C6161A-6945-4718-A6F9-00D126EA90CC}" type="slidenum">
              <a:rPr lang="en-US" altLang="en-US" smtClean="0"/>
              <a:pPr eaLnBrk="1" fontAlgn="base" hangingPunct="1">
                <a:spcBef>
                  <a:spcPct val="0"/>
                </a:spcBef>
                <a:spcAft>
                  <a:spcPct val="0"/>
                </a:spcAft>
              </a:pPr>
              <a:t>66</a:t>
            </a:fld>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64: Petach Tikvah. </a:t>
            </a:r>
            <a:r>
              <a:rPr lang="en-US" altLang="en-US" smtClean="0"/>
              <a:t>In its 60 years, Israel has issued many beautiful stamps.  The most frequent topics have been the various Jewish Holidays, Memorial Day, Independence Day, many personalities, and history. </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3DE909FC-7FAF-49DA-871E-E6EBC46F18F4}" type="slidenum">
              <a:rPr lang="en-US" altLang="en-US" smtClean="0"/>
              <a:pPr eaLnBrk="1" fontAlgn="base" hangingPunct="1">
                <a:spcBef>
                  <a:spcPct val="0"/>
                </a:spcBef>
                <a:spcAft>
                  <a:spcPct val="0"/>
                </a:spcAft>
              </a:pPr>
              <a:t>67</a:t>
            </a:fld>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65: Negev Camel. </a:t>
            </a:r>
            <a:r>
              <a:rPr lang="en-US" altLang="en-US" smtClean="0"/>
              <a:t>In its 60 years, Israel has issued many beautiful stamps.  The most frequent topics have been the various Jewish Holidays, Memorial Day, Independence Day, many personalities, and history. </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17E5186-D183-4976-B8E0-0C868E10647E}" type="slidenum">
              <a:rPr lang="en-US" altLang="en-US" smtClean="0"/>
              <a:pPr eaLnBrk="1" fontAlgn="base" hangingPunct="1">
                <a:spcBef>
                  <a:spcPct val="0"/>
                </a:spcBef>
                <a:spcAft>
                  <a:spcPct val="0"/>
                </a:spcAft>
              </a:pPr>
              <a:t>68</a:t>
            </a:fld>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66: High Holidays. </a:t>
            </a:r>
            <a:r>
              <a:rPr lang="en-US" altLang="en-US" smtClean="0"/>
              <a:t>In its 60 years, Israel has issued many beautiful stamps.  The most frequent topics have been the various Jewish Holidays, Memorial Day, Independence Day, many personalities, and history. </a:t>
            </a:r>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47C6437-15FD-4D2F-99DC-E55BDC4FAC02}" type="slidenum">
              <a:rPr lang="en-US" altLang="en-US" smtClean="0"/>
              <a:pPr eaLnBrk="1" fontAlgn="base" hangingPunct="1">
                <a:spcBef>
                  <a:spcPct val="0"/>
                </a:spcBef>
                <a:spcAft>
                  <a:spcPct val="0"/>
                </a:spcAft>
              </a:pPr>
              <a:t>69</a:t>
            </a:fld>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67: Clock Towers. </a:t>
            </a:r>
            <a:r>
              <a:rPr lang="en-US" altLang="en-US" smtClean="0"/>
              <a:t>In its 60 years, Israel has issued many beautiful stamps.  The most frequent topics have been the various Jewish Holidays, Memorial Day, Independence Day, many personalities, and history. </a:t>
            </a: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2A5CE46-7D4F-4BDB-9803-1B7E502E29A2}" type="slidenum">
              <a:rPr lang="en-US" altLang="en-US" smtClean="0"/>
              <a:pPr eaLnBrk="1" fontAlgn="base" hangingPunct="1">
                <a:spcBef>
                  <a:spcPct val="0"/>
                </a:spcBef>
                <a:spcAft>
                  <a:spcPct val="0"/>
                </a:spcAft>
              </a:pPr>
              <a:t>70</a:t>
            </a:fld>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68: 3000 Years Jerusalem </a:t>
            </a:r>
            <a:r>
              <a:rPr lang="en-US" altLang="en-US" smtClean="0"/>
              <a:t>In its 60 years, Israel has issued many beautiful stamps.  The most frequent topics have been the various Jewish Holidays, Memorial Day, Independence Day, many personalities, and history. </a:t>
            </a: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0F696DA7-6C4B-4717-92B4-81DB64D81283}" type="slidenum">
              <a:rPr lang="en-US" altLang="en-US" smtClean="0"/>
              <a:pPr eaLnBrk="1" fontAlgn="base" hangingPunct="1">
                <a:spcBef>
                  <a:spcPct val="0"/>
                </a:spcBef>
                <a:spcAft>
                  <a:spcPct val="0"/>
                </a:spcAft>
              </a:pPr>
              <a:t>71</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7: Forerunner – Italy. </a:t>
            </a:r>
            <a:r>
              <a:rPr lang="en-US" altLang="en-US" smtClean="0"/>
              <a:t>During the latter half of the 19th century, as the Ottoman Empire grew weak, the European powers were able to obtain Capitulation Treaties from Turkey. Under these treaties, five nations (Austria, France, Germany, Italy, Russia, and Egypt) were able to expand their postal systems into Palestine. The first such post office opened around 1850. This is called the FORERUNNER PERIOD. These nations either overprinted their regular stamps or issued stamps for usage in Palestine </a:t>
            </a:r>
          </a:p>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316C630-A710-4FF4-B519-F11C6EAE4013}" type="slidenum">
              <a:rPr lang="en-US" altLang="en-US" smtClean="0"/>
              <a:pPr eaLnBrk="1" fontAlgn="base" hangingPunct="1">
                <a:spcBef>
                  <a:spcPct val="0"/>
                </a:spcBef>
                <a:spcAft>
                  <a:spcPct val="0"/>
                </a:spcAft>
              </a:pPr>
              <a:t>9</a:t>
            </a:fld>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69: Personalities. </a:t>
            </a:r>
            <a:r>
              <a:rPr lang="en-US" altLang="en-US" smtClean="0"/>
              <a:t>In its 60 years, Israel has issued many beautiful stamps.  The most frequent topics have been the various Jewish Holidays, Memorial Day, Independence Day, many personalities, and history. </a:t>
            </a: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F027006D-417F-4D0C-8EEB-DDAB5C035AF5}" type="slidenum">
              <a:rPr lang="en-US" altLang="en-US" smtClean="0"/>
              <a:pPr eaLnBrk="1" fontAlgn="base" hangingPunct="1">
                <a:spcBef>
                  <a:spcPct val="0"/>
                </a:spcBef>
                <a:spcAft>
                  <a:spcPct val="0"/>
                </a:spcAft>
              </a:pPr>
              <a:t>72</a:t>
            </a:fld>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70: 770 Eastern Parkway or Chabad.  </a:t>
            </a:r>
            <a:r>
              <a:rPr lang="en-US" altLang="en-US" smtClean="0"/>
              <a:t>In its 60 years, Israel has issued many beautiful stamps.  The most frequent topics have been the various Jewish Holidays, Memorial Day, Independence Day, many personalities, and history. </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8DF8C3B-062E-42E0-B090-03777F5255E2}" type="slidenum">
              <a:rPr lang="en-US" altLang="en-US" smtClean="0"/>
              <a:pPr eaLnBrk="1" fontAlgn="base" hangingPunct="1">
                <a:spcBef>
                  <a:spcPct val="0"/>
                </a:spcBef>
                <a:spcAft>
                  <a:spcPct val="0"/>
                </a:spcAft>
              </a:pPr>
              <a:t>73</a:t>
            </a:fld>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71: Coin Stamp definitive </a:t>
            </a:r>
            <a:r>
              <a:rPr lang="en-US" altLang="en-US" smtClean="0"/>
              <a:t>Israeli stamps can be divided into two categories: commemorative and definitives.  The commemoratives are issued just once.  Commemoratives as the name implies, mark an event.  </a:t>
            </a:r>
          </a:p>
          <a:p>
            <a:pPr eaLnBrk="1" hangingPunct="1"/>
            <a:r>
              <a:rPr lang="en-US" altLang="en-US" smtClean="0"/>
              <a:t> </a:t>
            </a:r>
          </a:p>
          <a:p>
            <a:pPr eaLnBrk="1" hangingPunct="1"/>
            <a:r>
              <a:rPr lang="en-US" altLang="en-US" smtClean="0"/>
              <a:t>Definitives are regular issue stamps. The definitive are issued many times.  These are quite collectible as there are differences in paper and most notably phosphor tagging, used by the automated sorting and cancelling machines.  The same basic stamp can have no phosphor bars, a bar on the right, a bar on the left or two bars.  The differences were required due to changing postal rates.  </a:t>
            </a: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3A7D2C8-90E2-45E0-8D65-83BC81AB197B}" type="slidenum">
              <a:rPr lang="en-US" altLang="en-US" smtClean="0"/>
              <a:pPr eaLnBrk="1" fontAlgn="base" hangingPunct="1">
                <a:spcBef>
                  <a:spcPct val="0"/>
                </a:spcBef>
                <a:spcAft>
                  <a:spcPct val="0"/>
                </a:spcAft>
              </a:pPr>
              <a:t>74</a:t>
            </a:fld>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72: Shekel Stamp definitive </a:t>
            </a:r>
            <a:r>
              <a:rPr lang="en-US" altLang="en-US" smtClean="0"/>
              <a:t>Israeli stamps can be divided into two categories: commemorative and definitives.  The commemoratives are issued just once.  Commemoratives as the name implies, mark an event.  </a:t>
            </a:r>
          </a:p>
          <a:p>
            <a:pPr eaLnBrk="1" hangingPunct="1"/>
            <a:r>
              <a:rPr lang="en-US" altLang="en-US" smtClean="0"/>
              <a:t> </a:t>
            </a:r>
          </a:p>
          <a:p>
            <a:pPr eaLnBrk="1" hangingPunct="1"/>
            <a:r>
              <a:rPr lang="en-US" altLang="en-US" smtClean="0"/>
              <a:t>Definitives are regular issue stamps. The definitive are issued many times.  These are quite collectible as there are differences in paper and most notably phosphor tagging, used by the automated sorting and cancelling machines.  The same basic stamp can have no phosphor bars, a bar on the right, a bar on the left or two bars.  The differences were required due to changing postal rates.  </a:t>
            </a:r>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8BF1684-363C-44A4-9CFD-C46EC2108D35}" type="slidenum">
              <a:rPr lang="en-US" altLang="en-US" smtClean="0"/>
              <a:pPr eaLnBrk="1" fontAlgn="base" hangingPunct="1">
                <a:spcBef>
                  <a:spcPct val="0"/>
                </a:spcBef>
                <a:spcAft>
                  <a:spcPct val="0"/>
                </a:spcAft>
              </a:pPr>
              <a:t>75</a:t>
            </a:fld>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73: Landscape Elat definitive </a:t>
            </a:r>
            <a:r>
              <a:rPr lang="en-US" altLang="en-US" smtClean="0"/>
              <a:t>Israeli stamps can be divided into two categories: commemorative and definitives.  The commemoratives are issued just once.  Commemoratives as the name implies, mark an event.  </a:t>
            </a:r>
          </a:p>
          <a:p>
            <a:pPr eaLnBrk="1" hangingPunct="1"/>
            <a:r>
              <a:rPr lang="en-US" altLang="en-US" smtClean="0"/>
              <a:t> </a:t>
            </a:r>
          </a:p>
          <a:p>
            <a:pPr eaLnBrk="1" hangingPunct="1"/>
            <a:r>
              <a:rPr lang="en-US" altLang="en-US" smtClean="0"/>
              <a:t>Definitives are regular issue stamps. The definitive are issued many times.  These are quite collectible as there are differences in paper and most notably phosphor tagging, used by the automated sorting and cancelling machines.  The same basic stamp can have no phosphor bars, a bar on the right, a bar on the left or two bars.  The differences were required due to changing postal rates.  </a:t>
            </a:r>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CDD2F3F-1E3E-4A16-A422-136A6B34C84E}" type="slidenum">
              <a:rPr lang="en-US" altLang="en-US" smtClean="0"/>
              <a:pPr eaLnBrk="1" fontAlgn="base" hangingPunct="1">
                <a:spcBef>
                  <a:spcPct val="0"/>
                </a:spcBef>
                <a:spcAft>
                  <a:spcPct val="0"/>
                </a:spcAft>
              </a:pPr>
              <a:t>76</a:t>
            </a:fld>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74: Stationery. </a:t>
            </a:r>
            <a:r>
              <a:rPr lang="en-US" altLang="en-US" smtClean="0"/>
              <a:t> Israel has also issued stationery. These include air letter sheets, postal cards, picture postal cards, and envelopes.  I wrote the book on the subject many years ago.  It is in desperate need of an update.</a:t>
            </a:r>
          </a:p>
          <a:p>
            <a:pPr eaLnBrk="1" hangingPunct="1"/>
            <a:r>
              <a:rPr lang="en-US" altLang="en-US" smtClean="0"/>
              <a:t> </a:t>
            </a:r>
          </a:p>
          <a:p>
            <a:pPr eaLnBrk="1" hangingPunct="1"/>
            <a:r>
              <a:rPr lang="en-US" altLang="en-US" smtClean="0"/>
              <a:t>Definitives are regular issue stamps. The definitive are issued many times.  These are quite collectible as there are differences in paper and most notably phosphor tagging, used by the automated sorting and cancelling machines.  The same basic stamp can have no phosphor bars, a bar on the right, a bar on the left or two bars.  The differences were required due to changing postal rates.  </a:t>
            </a: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7FB7750-72C4-4EF9-8AD8-E127FA04A8C0}" type="slidenum">
              <a:rPr lang="en-US" altLang="en-US" smtClean="0"/>
              <a:pPr eaLnBrk="1" fontAlgn="base" hangingPunct="1">
                <a:spcBef>
                  <a:spcPct val="0"/>
                </a:spcBef>
                <a:spcAft>
                  <a:spcPct val="0"/>
                </a:spcAft>
              </a:pPr>
              <a:t>77</a:t>
            </a:fld>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a:t>
            </a:r>
            <a:r>
              <a:rPr lang="en-US" altLang="en-US" smtClean="0"/>
              <a:t> </a:t>
            </a:r>
            <a:r>
              <a:rPr lang="en-US" altLang="en-US" b="1" smtClean="0"/>
              <a:t>75: Jordan (Transjordan) stamps.</a:t>
            </a:r>
            <a:r>
              <a:rPr lang="en-US" altLang="en-US" smtClean="0"/>
              <a:t>  After the War of Independence, Jordan was in control of the West Bank of the Jordan River. Between 1948 and 1967, Jordan overprinted their stamps for the West Bank of the Jordan. </a:t>
            </a:r>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304017B-A2A0-4E5A-BE87-B808CC356AC2}" type="slidenum">
              <a:rPr lang="en-US" altLang="en-US" smtClean="0"/>
              <a:pPr eaLnBrk="1" fontAlgn="base" hangingPunct="1">
                <a:spcBef>
                  <a:spcPct val="0"/>
                </a:spcBef>
                <a:spcAft>
                  <a:spcPct val="0"/>
                </a:spcAft>
              </a:pPr>
              <a:t>78</a:t>
            </a:fld>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76:  Egypt stamps. </a:t>
            </a:r>
            <a:r>
              <a:rPr lang="en-US" altLang="en-US" smtClean="0"/>
              <a:t> Egypt did likewise for Sinai and Gaza.  These stamps and the covers are considered as part of Holy Land Philately.  After the June 1967 War, Israel won Gaza and the Sinai Peninsula from Egypt, the West Bank of the Jordan from Jordan and the Golan Heights from Syria.  </a:t>
            </a: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50FE52E-A47A-416C-96E6-E5205D99EC13}" type="slidenum">
              <a:rPr lang="en-US" altLang="en-US" smtClean="0"/>
              <a:pPr eaLnBrk="1" fontAlgn="base" hangingPunct="1">
                <a:spcBef>
                  <a:spcPct val="0"/>
                </a:spcBef>
                <a:spcAft>
                  <a:spcPct val="0"/>
                </a:spcAft>
              </a:pPr>
              <a:t>79</a:t>
            </a:fld>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77: 	RADIO REVENUES</a:t>
            </a:r>
            <a:endParaRPr lang="en-US" altLang="en-US" smtClean="0"/>
          </a:p>
          <a:p>
            <a:pPr eaLnBrk="1" hangingPunct="1"/>
            <a:r>
              <a:rPr lang="en-US" altLang="en-US" smtClean="0"/>
              <a:t>Israel has also issued many revenue stamps.  These are used on nearly every thing. </a:t>
            </a:r>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AFACD7F-3BB4-4BDF-A641-0FA5483E58A0}" type="slidenum">
              <a:rPr lang="en-US" altLang="en-US" smtClean="0"/>
              <a:pPr eaLnBrk="1" fontAlgn="base" hangingPunct="1">
                <a:spcBef>
                  <a:spcPct val="0"/>
                </a:spcBef>
                <a:spcAft>
                  <a:spcPct val="0"/>
                </a:spcAft>
              </a:pPr>
              <a:t>80</a:t>
            </a:fld>
            <a:endParaRPr lang="en-US"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78: PURCHASE REVENUES</a:t>
            </a:r>
            <a:endParaRPr lang="en-US" altLang="en-US" smtClean="0"/>
          </a:p>
          <a:p>
            <a:pPr eaLnBrk="1" hangingPunct="1"/>
            <a:r>
              <a:rPr lang="en-US" altLang="en-US" smtClean="0"/>
              <a:t>Israel has also issued many revenue stamps.  These are used on nearly every thing. </a:t>
            </a:r>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C4C61F0-23DC-4D15-8C34-18C8CFEE3ACC}" type="slidenum">
              <a:rPr lang="en-US" altLang="en-US" smtClean="0"/>
              <a:pPr eaLnBrk="1" fontAlgn="base" hangingPunct="1">
                <a:spcBef>
                  <a:spcPct val="0"/>
                </a:spcBef>
                <a:spcAft>
                  <a:spcPct val="0"/>
                </a:spcAft>
              </a:pPr>
              <a:t>81</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8: Forerunners – Russsian. </a:t>
            </a:r>
            <a:r>
              <a:rPr lang="en-US" altLang="en-US" smtClean="0"/>
              <a:t>During the latter half of the 19th century, as the Ottoman Empire grew weak, the European powers were able to obtain Capitulation Treaties from Turkey. Under these treaties, five nations (Austria, France, Germany, Italy, Russia, and Egypt) were able to expand their postal systems into Palestine. The first such post office opened around 1850. This is called the FORERUNNER PERIOD. These nations either overprinted their regular stamps or issued stamps for usage in Palestine </a:t>
            </a:r>
          </a:p>
          <a:p>
            <a:pPr eaLnBrk="1" hangingPunct="1">
              <a:spcBef>
                <a:spcPct val="0"/>
              </a:spcBef>
            </a:pPr>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FDDE123-1629-49B9-A833-1B2D93D78066}" type="slidenum">
              <a:rPr lang="en-US" altLang="en-US" smtClean="0"/>
              <a:pPr eaLnBrk="1" fontAlgn="base" hangingPunct="1">
                <a:spcBef>
                  <a:spcPct val="0"/>
                </a:spcBef>
                <a:spcAft>
                  <a:spcPct val="0"/>
                </a:spcAft>
              </a:pPr>
              <a:t>10</a:t>
            </a:fld>
            <a:endParaRPr lang="en-US" alt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79: 	MILITARY REVENUES FOR WEST BANK</a:t>
            </a:r>
            <a:endParaRPr lang="en-US" altLang="en-US" smtClean="0"/>
          </a:p>
          <a:p>
            <a:pPr eaLnBrk="1" hangingPunct="1"/>
            <a:r>
              <a:rPr lang="en-US" altLang="en-US" smtClean="0"/>
              <a:t> There are special revenue stamps for the areas won in 1967 </a:t>
            </a:r>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D31223F-C66E-4BFE-A993-146E8CFC3AF7}" type="slidenum">
              <a:rPr lang="en-US" altLang="en-US" smtClean="0"/>
              <a:pPr eaLnBrk="1" fontAlgn="base" hangingPunct="1">
                <a:spcBef>
                  <a:spcPct val="0"/>
                </a:spcBef>
                <a:spcAft>
                  <a:spcPct val="0"/>
                </a:spcAft>
              </a:pPr>
              <a:t>82</a:t>
            </a:fld>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Slide 80: 	EXIT PASS FROM WEST BANK WITH ISRAEL REVENUES</a:t>
            </a:r>
            <a:endParaRPr lang="en-US" altLang="en-US" smtClean="0"/>
          </a:p>
          <a:p>
            <a:pPr eaLnBrk="1" hangingPunct="1"/>
            <a:r>
              <a:rPr lang="en-US" altLang="en-US" smtClean="0"/>
              <a:t> There are special revenue stamps for the areas won in 1967 </a:t>
            </a:r>
          </a:p>
          <a:p>
            <a:pPr eaLnBrk="1" hangingPunct="1"/>
            <a:r>
              <a:rPr lang="en-US" altLang="en-US" smtClean="0"/>
              <a:t>Holyland Philately is a very rich area for collecting and study.  </a:t>
            </a:r>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000FA77-8A98-45A0-8C63-9D930742E938}" type="slidenum">
              <a:rPr lang="en-US" altLang="en-US" smtClean="0"/>
              <a:pPr eaLnBrk="1" fontAlgn="base" hangingPunct="1">
                <a:spcBef>
                  <a:spcPct val="0"/>
                </a:spcBef>
                <a:spcAft>
                  <a:spcPct val="0"/>
                </a:spcAft>
              </a:pPr>
              <a:t>83</a:t>
            </a:fld>
            <a:endParaRPr lang="en-US" alt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You can get a good knowledge of Jewish history from the stamps and mails. It spans hundreds of years and includes some very nice collectible material.   In this slide show, I did not cover every aspect. I hope that I have given you a small taste of what is involved.</a:t>
            </a:r>
          </a:p>
          <a:p>
            <a:pPr eaLnBrk="1" hangingPunct="1"/>
            <a:endParaRPr lang="en-US" altLang="en-US"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EA53A2B-198C-4ED3-9D68-2672CB460135}" type="slidenum">
              <a:rPr lang="en-US" altLang="en-US" smtClean="0"/>
              <a:pPr eaLnBrk="1" fontAlgn="base" hangingPunct="1">
                <a:spcBef>
                  <a:spcPct val="0"/>
                </a:spcBef>
                <a:spcAft>
                  <a:spcPct val="0"/>
                </a:spcAft>
              </a:pPr>
              <a:t>84</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Slide 9: Forerunner period – last Christmas in the 19</a:t>
            </a:r>
            <a:r>
              <a:rPr lang="en-US" altLang="en-US" b="1" baseline="30000" smtClean="0"/>
              <a:t>th</a:t>
            </a:r>
            <a:r>
              <a:rPr lang="en-US" altLang="en-US" b="1" smtClean="0"/>
              <a:t> century</a:t>
            </a:r>
            <a:r>
              <a:rPr lang="en-US" altLang="en-US" smtClean="0"/>
              <a:t>. During the latter half of the 19th century, as the Ottoman Empire grew weak, the European powers were able to obtain Capitulation Treaties from Turkey. Under these treaties, five nations (Austria, France, Germany, Italy, Russia, and Egypt) were able to expand their postal systems into Palestine. The first such post office opened around 1850. This is called the FORERUNNER PERIOD. These nations either overprinted their regular stamps or issued stamps for usage in Palestine </a:t>
            </a:r>
          </a:p>
          <a:p>
            <a:pPr eaLnBrk="1" hangingPunct="1">
              <a:spcBef>
                <a:spcPct val="0"/>
              </a:spcBef>
            </a:pPr>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CDB04F9-FF84-46B9-A100-C9C4A5057FCD}" type="slidenum">
              <a:rPr lang="en-US" altLang="en-US" smtClean="0"/>
              <a:pPr eaLnBrk="1" fontAlgn="base" hangingPunct="1">
                <a:spcBef>
                  <a:spcPct val="0"/>
                </a:spcBef>
                <a:spcAft>
                  <a:spcPct val="0"/>
                </a:spcAft>
              </a:pPr>
              <a:t>11</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16577BD-75CD-4A9F-AA4A-29948967C7FB}" type="datetimeFigureOut">
              <a:rPr lang="en-US"/>
              <a:pPr>
                <a:defRPr/>
              </a:pPr>
              <a:t>10/9/2014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D79683-9C4C-4A8C-9D93-0B024E378504}" type="slidenum">
              <a:rPr lang="en-US"/>
              <a:pPr>
                <a:defRPr/>
              </a:pPr>
              <a:t>‹#›</a:t>
            </a:fld>
            <a:endParaRPr lang="en-US"/>
          </a:p>
        </p:txBody>
      </p:sp>
    </p:spTree>
    <p:extLst>
      <p:ext uri="{BB962C8B-B14F-4D97-AF65-F5344CB8AC3E}">
        <p14:creationId xmlns:p14="http://schemas.microsoft.com/office/powerpoint/2010/main" val="30137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90332CB-02E7-4DFC-BEBE-3EB69F5DA473}" type="datetimeFigureOut">
              <a:rPr lang="en-US"/>
              <a:pPr>
                <a:defRPr/>
              </a:pPr>
              <a:t>10/9/2014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0E11D2-58FF-413E-9F8B-BECECBB4AE24}" type="slidenum">
              <a:rPr lang="en-US"/>
              <a:pPr>
                <a:defRPr/>
              </a:pPr>
              <a:t>‹#›</a:t>
            </a:fld>
            <a:endParaRPr lang="en-US"/>
          </a:p>
        </p:txBody>
      </p:sp>
    </p:spTree>
    <p:extLst>
      <p:ext uri="{BB962C8B-B14F-4D97-AF65-F5344CB8AC3E}">
        <p14:creationId xmlns:p14="http://schemas.microsoft.com/office/powerpoint/2010/main" val="1113276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601B4D-2812-45CE-9B1D-CE727E079B57}" type="datetimeFigureOut">
              <a:rPr lang="en-US"/>
              <a:pPr>
                <a:defRPr/>
              </a:pPr>
              <a:t>10/9/2014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85BCC0-4F21-41D0-9C7D-3260B2A78806}" type="slidenum">
              <a:rPr lang="en-US"/>
              <a:pPr>
                <a:defRPr/>
              </a:pPr>
              <a:t>‹#›</a:t>
            </a:fld>
            <a:endParaRPr lang="en-US"/>
          </a:p>
        </p:txBody>
      </p:sp>
    </p:spTree>
    <p:extLst>
      <p:ext uri="{BB962C8B-B14F-4D97-AF65-F5344CB8AC3E}">
        <p14:creationId xmlns:p14="http://schemas.microsoft.com/office/powerpoint/2010/main" val="1938137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3D0F74-90DA-4412-91AA-BC6DEB79D440}" type="datetimeFigureOut">
              <a:rPr lang="en-US"/>
              <a:pPr>
                <a:defRPr/>
              </a:pPr>
              <a:t>10/9/2014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137358-FCAE-4398-8FEA-C7B519203895}" type="slidenum">
              <a:rPr lang="en-US"/>
              <a:pPr>
                <a:defRPr/>
              </a:pPr>
              <a:t>‹#›</a:t>
            </a:fld>
            <a:endParaRPr lang="en-US"/>
          </a:p>
        </p:txBody>
      </p:sp>
    </p:spTree>
    <p:extLst>
      <p:ext uri="{BB962C8B-B14F-4D97-AF65-F5344CB8AC3E}">
        <p14:creationId xmlns:p14="http://schemas.microsoft.com/office/powerpoint/2010/main" val="116576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7FC732E-A41E-4E70-8DBB-E579D060EF9E}" type="datetimeFigureOut">
              <a:rPr lang="en-US"/>
              <a:pPr>
                <a:defRPr/>
              </a:pPr>
              <a:t>10/9/2014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0E2976-1DF5-420A-88B6-B8081D21667D}" type="slidenum">
              <a:rPr lang="en-US"/>
              <a:pPr>
                <a:defRPr/>
              </a:pPr>
              <a:t>‹#›</a:t>
            </a:fld>
            <a:endParaRPr lang="en-US"/>
          </a:p>
        </p:txBody>
      </p:sp>
    </p:spTree>
    <p:extLst>
      <p:ext uri="{BB962C8B-B14F-4D97-AF65-F5344CB8AC3E}">
        <p14:creationId xmlns:p14="http://schemas.microsoft.com/office/powerpoint/2010/main" val="45498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E98F651-4DEE-4DDF-B738-11A7063966F5}" type="datetimeFigureOut">
              <a:rPr lang="en-US"/>
              <a:pPr>
                <a:defRPr/>
              </a:pPr>
              <a:t>10/9/2014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A20CBF-69BE-43F9-A473-6542793FEE43}" type="slidenum">
              <a:rPr lang="en-US"/>
              <a:pPr>
                <a:defRPr/>
              </a:pPr>
              <a:t>‹#›</a:t>
            </a:fld>
            <a:endParaRPr lang="en-US"/>
          </a:p>
        </p:txBody>
      </p:sp>
    </p:spTree>
    <p:extLst>
      <p:ext uri="{BB962C8B-B14F-4D97-AF65-F5344CB8AC3E}">
        <p14:creationId xmlns:p14="http://schemas.microsoft.com/office/powerpoint/2010/main" val="966071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3DDD430-C356-4322-9648-C41E4148C042}" type="datetimeFigureOut">
              <a:rPr lang="en-US"/>
              <a:pPr>
                <a:defRPr/>
              </a:pPr>
              <a:t>10/9/2014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C9A4FD5-E611-45FE-ADAD-B96D28AB0C3D}" type="slidenum">
              <a:rPr lang="en-US"/>
              <a:pPr>
                <a:defRPr/>
              </a:pPr>
              <a:t>‹#›</a:t>
            </a:fld>
            <a:endParaRPr lang="en-US"/>
          </a:p>
        </p:txBody>
      </p:sp>
    </p:spTree>
    <p:extLst>
      <p:ext uri="{BB962C8B-B14F-4D97-AF65-F5344CB8AC3E}">
        <p14:creationId xmlns:p14="http://schemas.microsoft.com/office/powerpoint/2010/main" val="54093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9F9701-13F8-4A51-8FE1-D2FBE1BBAB11}" type="datetimeFigureOut">
              <a:rPr lang="en-US"/>
              <a:pPr>
                <a:defRPr/>
              </a:pPr>
              <a:t>10/9/2014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DB125B7-D2C5-49A5-AB51-F2F82FBF41D5}" type="slidenum">
              <a:rPr lang="en-US"/>
              <a:pPr>
                <a:defRPr/>
              </a:pPr>
              <a:t>‹#›</a:t>
            </a:fld>
            <a:endParaRPr lang="en-US"/>
          </a:p>
        </p:txBody>
      </p:sp>
    </p:spTree>
    <p:extLst>
      <p:ext uri="{BB962C8B-B14F-4D97-AF65-F5344CB8AC3E}">
        <p14:creationId xmlns:p14="http://schemas.microsoft.com/office/powerpoint/2010/main" val="4079176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DCDC8F-BDBD-468E-9172-85C68411CA2D}" type="datetimeFigureOut">
              <a:rPr lang="en-US"/>
              <a:pPr>
                <a:defRPr/>
              </a:pPr>
              <a:t>10/9/2014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416806-F50A-40A5-9408-767F57390731}" type="slidenum">
              <a:rPr lang="en-US"/>
              <a:pPr>
                <a:defRPr/>
              </a:pPr>
              <a:t>‹#›</a:t>
            </a:fld>
            <a:endParaRPr lang="en-US"/>
          </a:p>
        </p:txBody>
      </p:sp>
    </p:spTree>
    <p:extLst>
      <p:ext uri="{BB962C8B-B14F-4D97-AF65-F5344CB8AC3E}">
        <p14:creationId xmlns:p14="http://schemas.microsoft.com/office/powerpoint/2010/main" val="2703980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5F0C84-1F69-47B9-9A4F-5DF4CCE8C875}" type="datetimeFigureOut">
              <a:rPr lang="en-US"/>
              <a:pPr>
                <a:defRPr/>
              </a:pPr>
              <a:t>10/9/2014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E303FA-4854-4BE3-87AF-31E6AD94EA71}" type="slidenum">
              <a:rPr lang="en-US"/>
              <a:pPr>
                <a:defRPr/>
              </a:pPr>
              <a:t>‹#›</a:t>
            </a:fld>
            <a:endParaRPr lang="en-US"/>
          </a:p>
        </p:txBody>
      </p:sp>
    </p:spTree>
    <p:extLst>
      <p:ext uri="{BB962C8B-B14F-4D97-AF65-F5344CB8AC3E}">
        <p14:creationId xmlns:p14="http://schemas.microsoft.com/office/powerpoint/2010/main" val="1282698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3D6BAC-1FAC-40C8-93E1-9F61D13BDF1D}" type="datetimeFigureOut">
              <a:rPr lang="en-US"/>
              <a:pPr>
                <a:defRPr/>
              </a:pPr>
              <a:t>10/9/2014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F688D9-32D5-47C1-AC49-F5AEF215302D}" type="slidenum">
              <a:rPr lang="en-US"/>
              <a:pPr>
                <a:defRPr/>
              </a:pPr>
              <a:t>‹#›</a:t>
            </a:fld>
            <a:endParaRPr lang="en-US"/>
          </a:p>
        </p:txBody>
      </p:sp>
    </p:spTree>
    <p:extLst>
      <p:ext uri="{BB962C8B-B14F-4D97-AF65-F5344CB8AC3E}">
        <p14:creationId xmlns:p14="http://schemas.microsoft.com/office/powerpoint/2010/main" val="1902558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D398D73-1E66-4909-BCF1-B2700A224CD5}" type="datetimeFigureOut">
              <a:rPr lang="en-US"/>
              <a:pPr>
                <a:defRPr/>
              </a:pPr>
              <a:t>10/9/2014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7541D4C-9CD2-45D3-8E4F-5FF7CC97A0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990600"/>
            <a:ext cx="7772400" cy="2667000"/>
          </a:xfrm>
        </p:spPr>
        <p:txBody>
          <a:bodyPr/>
          <a:lstStyle/>
          <a:p>
            <a:pPr eaLnBrk="1" hangingPunct="1"/>
            <a:r>
              <a:rPr lang="en-US" altLang="en-US" smtClean="0"/>
              <a:t>#133 Jewish History Overview</a:t>
            </a:r>
            <a:br>
              <a:rPr lang="en-US" altLang="en-US" smtClean="0"/>
            </a:br>
            <a:r>
              <a:rPr lang="en-US" altLang="en-US" smtClean="0"/>
              <a:t>of Palestine and Israel </a:t>
            </a:r>
            <a:br>
              <a:rPr lang="en-US" altLang="en-US" smtClean="0"/>
            </a:br>
            <a:r>
              <a:rPr lang="en-US" altLang="en-US" smtClean="0"/>
              <a:t>through Holy Land Stamps</a:t>
            </a:r>
          </a:p>
        </p:txBody>
      </p:sp>
      <p:sp>
        <p:nvSpPr>
          <p:cNvPr id="3" name="Subtitle 2"/>
          <p:cNvSpPr>
            <a:spLocks noGrp="1"/>
          </p:cNvSpPr>
          <p:nvPr>
            <p:ph type="subTitle" idx="1"/>
          </p:nvPr>
        </p:nvSpPr>
        <p:spPr>
          <a:xfrm>
            <a:off x="1371600" y="3886200"/>
            <a:ext cx="6400800" cy="914400"/>
          </a:xfrm>
        </p:spPr>
        <p:txBody>
          <a:bodyPr rtlCol="0">
            <a:normAutofit/>
          </a:bodyPr>
          <a:lstStyle/>
          <a:p>
            <a:pPr eaLnBrk="1" fontAlgn="auto" hangingPunct="1">
              <a:spcAft>
                <a:spcPts val="0"/>
              </a:spcAft>
              <a:buFont typeface="Arial" pitchFamily="34" charset="0"/>
              <a:buNone/>
              <a:defRPr/>
            </a:pPr>
            <a:r>
              <a:rPr lang="en-US" dirty="0" smtClean="0"/>
              <a:t>By Sid Morginstin     2010</a:t>
            </a:r>
          </a:p>
        </p:txBody>
      </p:sp>
      <p:sp>
        <p:nvSpPr>
          <p:cNvPr id="2052" name="TextBox 1"/>
          <p:cNvSpPr txBox="1">
            <a:spLocks noChangeArrowheads="1"/>
          </p:cNvSpPr>
          <p:nvPr/>
        </p:nvSpPr>
        <p:spPr bwMode="auto">
          <a:xfrm>
            <a:off x="838200" y="6107113"/>
            <a:ext cx="2716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Society of Israel Philatelists</a:t>
            </a:r>
          </a:p>
        </p:txBody>
      </p:sp>
      <p:sp>
        <p:nvSpPr>
          <p:cNvPr id="2053" name="TextBox 4"/>
          <p:cNvSpPr txBox="1">
            <a:spLocks noChangeArrowheads="1"/>
          </p:cNvSpPr>
          <p:nvPr/>
        </p:nvSpPr>
        <p:spPr bwMode="auto">
          <a:xfrm>
            <a:off x="4267200" y="6119813"/>
            <a:ext cx="2347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www.israelstamps.com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11267" name="TextBox 4"/>
          <p:cNvSpPr txBox="1">
            <a:spLocks noChangeArrowheads="1"/>
          </p:cNvSpPr>
          <p:nvPr/>
        </p:nvSpPr>
        <p:spPr bwMode="auto">
          <a:xfrm>
            <a:off x="2895600" y="914400"/>
            <a:ext cx="2668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Forerunner Period - Russia</a:t>
            </a:r>
          </a:p>
        </p:txBody>
      </p:sp>
      <p:sp>
        <p:nvSpPr>
          <p:cNvPr id="11268" name="TextBox 5"/>
          <p:cNvSpPr txBox="1">
            <a:spLocks noChangeArrowheads="1"/>
          </p:cNvSpPr>
          <p:nvPr/>
        </p:nvSpPr>
        <p:spPr bwMode="auto">
          <a:xfrm>
            <a:off x="8153400" y="6416675"/>
            <a:ext cx="596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8</a:t>
            </a:r>
          </a:p>
        </p:txBody>
      </p:sp>
      <p:pic>
        <p:nvPicPr>
          <p:cNvPr id="1126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35013" y="1447800"/>
            <a:ext cx="7716837" cy="37338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12291" name="TextBox 4"/>
          <p:cNvSpPr txBox="1">
            <a:spLocks noChangeArrowheads="1"/>
          </p:cNvSpPr>
          <p:nvPr/>
        </p:nvSpPr>
        <p:spPr bwMode="auto">
          <a:xfrm>
            <a:off x="2362200" y="914400"/>
            <a:ext cx="491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Forerunner Period – Last Christmas in 19</a:t>
            </a:r>
            <a:r>
              <a:rPr lang="en-US" altLang="en-US" sz="1800" baseline="30000"/>
              <a:t>th</a:t>
            </a:r>
            <a:r>
              <a:rPr lang="en-US" altLang="en-US" sz="1800"/>
              <a:t> Century</a:t>
            </a:r>
          </a:p>
        </p:txBody>
      </p:sp>
      <p:sp>
        <p:nvSpPr>
          <p:cNvPr id="12292" name="TextBox 5"/>
          <p:cNvSpPr txBox="1">
            <a:spLocks noChangeArrowheads="1"/>
          </p:cNvSpPr>
          <p:nvPr/>
        </p:nvSpPr>
        <p:spPr bwMode="auto">
          <a:xfrm>
            <a:off x="8153400" y="6416675"/>
            <a:ext cx="596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9</a:t>
            </a:r>
          </a:p>
        </p:txBody>
      </p:sp>
      <p:pic>
        <p:nvPicPr>
          <p:cNvPr id="1229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447800"/>
            <a:ext cx="7362825" cy="4703763"/>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13315" name="TextBox 4"/>
          <p:cNvSpPr txBox="1">
            <a:spLocks noChangeArrowheads="1"/>
          </p:cNvSpPr>
          <p:nvPr/>
        </p:nvSpPr>
        <p:spPr bwMode="auto">
          <a:xfrm>
            <a:off x="2743200" y="914400"/>
            <a:ext cx="2792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Forerunner Period – Turkish</a:t>
            </a:r>
          </a:p>
        </p:txBody>
      </p:sp>
      <p:sp>
        <p:nvSpPr>
          <p:cNvPr id="13316"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10</a:t>
            </a:r>
          </a:p>
        </p:txBody>
      </p:sp>
      <p:pic>
        <p:nvPicPr>
          <p:cNvPr id="1331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541463"/>
            <a:ext cx="6048375" cy="4840287"/>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14339" name="TextBox 4"/>
          <p:cNvSpPr txBox="1">
            <a:spLocks noChangeArrowheads="1"/>
          </p:cNvSpPr>
          <p:nvPr/>
        </p:nvSpPr>
        <p:spPr bwMode="auto">
          <a:xfrm>
            <a:off x="2743200" y="914400"/>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Forerunner Period – French</a:t>
            </a:r>
          </a:p>
        </p:txBody>
      </p:sp>
      <p:sp>
        <p:nvSpPr>
          <p:cNvPr id="14340"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11</a:t>
            </a:r>
          </a:p>
        </p:txBody>
      </p:sp>
      <p:pic>
        <p:nvPicPr>
          <p:cNvPr id="1434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17588" y="1447800"/>
            <a:ext cx="7135812" cy="45974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15363" name="TextBox 4"/>
          <p:cNvSpPr txBox="1">
            <a:spLocks noChangeArrowheads="1"/>
          </p:cNvSpPr>
          <p:nvPr/>
        </p:nvSpPr>
        <p:spPr bwMode="auto">
          <a:xfrm>
            <a:off x="2743200" y="914400"/>
            <a:ext cx="367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Forerunner Period – Revenue Stamps</a:t>
            </a:r>
          </a:p>
        </p:txBody>
      </p:sp>
      <p:sp>
        <p:nvSpPr>
          <p:cNvPr id="15364"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12</a:t>
            </a:r>
          </a:p>
        </p:txBody>
      </p:sp>
      <p:pic>
        <p:nvPicPr>
          <p:cNvPr id="15365"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971800" y="1524000"/>
            <a:ext cx="3733800" cy="4224338"/>
          </a:xfrm>
        </p:spPr>
      </p:pic>
      <p:sp>
        <p:nvSpPr>
          <p:cNvPr id="15366" name="TextBox 2"/>
          <p:cNvSpPr txBox="1">
            <a:spLocks noChangeArrowheads="1"/>
          </p:cNvSpPr>
          <p:nvPr/>
        </p:nvSpPr>
        <p:spPr bwMode="auto">
          <a:xfrm>
            <a:off x="1219200" y="21336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Court Fees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61938" y="304800"/>
            <a:ext cx="8229600" cy="639763"/>
          </a:xfrm>
        </p:spPr>
        <p:txBody>
          <a:bodyPr/>
          <a:lstStyle/>
          <a:p>
            <a:pPr algn="l" eaLnBrk="1" hangingPunct="1"/>
            <a:r>
              <a:rPr lang="en-US" altLang="en-US" sz="1200" smtClean="0"/>
              <a:t>#133  Jewish History Overview of Palestine and Israel through Holy Land Stamps</a:t>
            </a:r>
          </a:p>
        </p:txBody>
      </p:sp>
      <p:sp>
        <p:nvSpPr>
          <p:cNvPr id="16387" name="TextBox 4"/>
          <p:cNvSpPr txBox="1">
            <a:spLocks noChangeArrowheads="1"/>
          </p:cNvSpPr>
          <p:nvPr/>
        </p:nvSpPr>
        <p:spPr bwMode="auto">
          <a:xfrm>
            <a:off x="3497263" y="1066800"/>
            <a:ext cx="367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Forerunner Period – Revenue Stamps</a:t>
            </a:r>
          </a:p>
        </p:txBody>
      </p:sp>
      <p:sp>
        <p:nvSpPr>
          <p:cNvPr id="16388"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13</a:t>
            </a:r>
          </a:p>
        </p:txBody>
      </p:sp>
      <p:pic>
        <p:nvPicPr>
          <p:cNvPr id="1638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524000"/>
            <a:ext cx="3897313"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10"/>
          <p:cNvSpPr txBox="1">
            <a:spLocks noChangeArrowheads="1"/>
          </p:cNvSpPr>
          <p:nvPr/>
        </p:nvSpPr>
        <p:spPr bwMode="auto">
          <a:xfrm>
            <a:off x="846138" y="3760788"/>
            <a:ext cx="18621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Hejaz Railway</a:t>
            </a:r>
          </a:p>
          <a:p>
            <a:pPr algn="ctr" eaLnBrk="1" hangingPunct="1">
              <a:spcBef>
                <a:spcPct val="0"/>
              </a:spcBef>
              <a:buFontTx/>
              <a:buNone/>
            </a:pPr>
            <a:endParaRPr lang="en-US" altLang="en-US" sz="1800"/>
          </a:p>
          <a:p>
            <a:pPr algn="ctr" eaLnBrk="1" hangingPunct="1">
              <a:spcBef>
                <a:spcPct val="0"/>
              </a:spcBef>
              <a:buFontTx/>
              <a:buNone/>
            </a:pPr>
            <a:r>
              <a:rPr lang="en-US" altLang="en-US" sz="1200"/>
              <a:t>To help pay for the railroad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17411" name="TextBox 4"/>
          <p:cNvSpPr txBox="1">
            <a:spLocks noChangeArrowheads="1"/>
          </p:cNvSpPr>
          <p:nvPr/>
        </p:nvSpPr>
        <p:spPr bwMode="auto">
          <a:xfrm>
            <a:off x="2514600" y="990600"/>
            <a:ext cx="367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Forerunner Period – Revenue Stamps</a:t>
            </a:r>
          </a:p>
        </p:txBody>
      </p:sp>
      <p:sp>
        <p:nvSpPr>
          <p:cNvPr id="17412"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14</a:t>
            </a:r>
          </a:p>
        </p:txBody>
      </p:sp>
      <p:pic>
        <p:nvPicPr>
          <p:cNvPr id="1741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325" y="1600200"/>
            <a:ext cx="59690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3"/>
          <p:cNvSpPr txBox="1">
            <a:spLocks noChangeArrowheads="1"/>
          </p:cNvSpPr>
          <p:nvPr/>
        </p:nvSpPr>
        <p:spPr bwMode="auto">
          <a:xfrm>
            <a:off x="7239000" y="2133600"/>
            <a:ext cx="1279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Stamp Duty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18435" name="TextBox 4"/>
          <p:cNvSpPr txBox="1">
            <a:spLocks noChangeArrowheads="1"/>
          </p:cNvSpPr>
          <p:nvPr/>
        </p:nvSpPr>
        <p:spPr bwMode="auto">
          <a:xfrm>
            <a:off x="5930900" y="1371600"/>
            <a:ext cx="2244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EEF</a:t>
            </a:r>
          </a:p>
        </p:txBody>
      </p:sp>
      <p:sp>
        <p:nvSpPr>
          <p:cNvPr id="18436"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15</a:t>
            </a:r>
          </a:p>
        </p:txBody>
      </p:sp>
      <p:sp>
        <p:nvSpPr>
          <p:cNvPr id="18437" name="TextBox 3"/>
          <p:cNvSpPr txBox="1">
            <a:spLocks noChangeArrowheads="1"/>
          </p:cNvSpPr>
          <p:nvPr/>
        </p:nvSpPr>
        <p:spPr bwMode="auto">
          <a:xfrm>
            <a:off x="6115050" y="3062288"/>
            <a:ext cx="2079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Autographed photo </a:t>
            </a:r>
          </a:p>
          <a:p>
            <a:pPr eaLnBrk="1" hangingPunct="1">
              <a:spcBef>
                <a:spcPct val="0"/>
              </a:spcBef>
              <a:buFontTx/>
              <a:buNone/>
            </a:pPr>
            <a:r>
              <a:rPr lang="en-US" altLang="en-US" sz="1800"/>
              <a:t>of General Allenby</a:t>
            </a:r>
          </a:p>
        </p:txBody>
      </p:sp>
      <p:pic>
        <p:nvPicPr>
          <p:cNvPr id="18438"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922338"/>
            <a:ext cx="40894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19459" name="TextBox 4"/>
          <p:cNvSpPr txBox="1">
            <a:spLocks noChangeArrowheads="1"/>
          </p:cNvSpPr>
          <p:nvPr/>
        </p:nvSpPr>
        <p:spPr bwMode="auto">
          <a:xfrm>
            <a:off x="477838" y="1382713"/>
            <a:ext cx="2244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EEF</a:t>
            </a:r>
          </a:p>
        </p:txBody>
      </p:sp>
      <p:sp>
        <p:nvSpPr>
          <p:cNvPr id="19460"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16</a:t>
            </a:r>
          </a:p>
        </p:txBody>
      </p:sp>
      <p:sp>
        <p:nvSpPr>
          <p:cNvPr id="19461" name="TextBox 3"/>
          <p:cNvSpPr txBox="1">
            <a:spLocks noChangeArrowheads="1"/>
          </p:cNvSpPr>
          <p:nvPr/>
        </p:nvSpPr>
        <p:spPr bwMode="auto">
          <a:xfrm>
            <a:off x="755650" y="3276600"/>
            <a:ext cx="19669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Photo of </a:t>
            </a:r>
          </a:p>
          <a:p>
            <a:pPr algn="ctr" eaLnBrk="1" hangingPunct="1">
              <a:spcBef>
                <a:spcPct val="0"/>
              </a:spcBef>
              <a:buFontTx/>
              <a:buNone/>
            </a:pPr>
            <a:r>
              <a:rPr lang="en-US" altLang="en-US" sz="1800"/>
              <a:t>General Allenby</a:t>
            </a:r>
          </a:p>
          <a:p>
            <a:pPr algn="ctr" eaLnBrk="1" hangingPunct="1">
              <a:spcBef>
                <a:spcPct val="0"/>
              </a:spcBef>
              <a:buFontTx/>
              <a:buNone/>
            </a:pPr>
            <a:r>
              <a:rPr lang="en-US" altLang="en-US" sz="1800"/>
              <a:t>Entering Jerusalem</a:t>
            </a:r>
          </a:p>
        </p:txBody>
      </p:sp>
      <p:pic>
        <p:nvPicPr>
          <p:cNvPr id="1946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04875"/>
            <a:ext cx="40386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20483" name="TextBox 4"/>
          <p:cNvSpPr txBox="1">
            <a:spLocks noChangeArrowheads="1"/>
          </p:cNvSpPr>
          <p:nvPr/>
        </p:nvSpPr>
        <p:spPr bwMode="auto">
          <a:xfrm>
            <a:off x="477838" y="1382713"/>
            <a:ext cx="2244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EEF</a:t>
            </a:r>
          </a:p>
        </p:txBody>
      </p:sp>
      <p:sp>
        <p:nvSpPr>
          <p:cNvPr id="20484"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17</a:t>
            </a:r>
          </a:p>
        </p:txBody>
      </p:sp>
      <p:sp>
        <p:nvSpPr>
          <p:cNvPr id="20485" name="TextBox 3"/>
          <p:cNvSpPr txBox="1">
            <a:spLocks noChangeArrowheads="1"/>
          </p:cNvSpPr>
          <p:nvPr/>
        </p:nvSpPr>
        <p:spPr bwMode="auto">
          <a:xfrm>
            <a:off x="696913" y="3276600"/>
            <a:ext cx="208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Blues issued in 1917</a:t>
            </a:r>
          </a:p>
        </p:txBody>
      </p:sp>
      <p:pic>
        <p:nvPicPr>
          <p:cNvPr id="204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4413" y="1066800"/>
            <a:ext cx="4494212"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274638"/>
            <a:ext cx="8229600" cy="639762"/>
          </a:xfrm>
        </p:spPr>
        <p:txBody>
          <a:bodyPr/>
          <a:lstStyle/>
          <a:p>
            <a:pPr algn="l" eaLnBrk="1" hangingPunct="1"/>
            <a:r>
              <a:rPr lang="en-US" altLang="en-US" sz="1600" smtClean="0"/>
              <a:t>#133  Jewish History Overview of Palestine and Israel through Holy Land Stamps</a:t>
            </a:r>
          </a:p>
        </p:txBody>
      </p:sp>
      <p:sp>
        <p:nvSpPr>
          <p:cNvPr id="3" name="Content Placeholder 2"/>
          <p:cNvSpPr>
            <a:spLocks noGrp="1"/>
          </p:cNvSpPr>
          <p:nvPr>
            <p:ph idx="1"/>
          </p:nvPr>
        </p:nvSpPr>
        <p:spPr>
          <a:xfrm>
            <a:off x="457200" y="990600"/>
            <a:ext cx="8229600" cy="5135563"/>
          </a:xfrm>
        </p:spPr>
        <p:txBody>
          <a:bodyPr rtlCol="0">
            <a:normAutofit fontScale="55000" lnSpcReduction="20000"/>
          </a:bodyPr>
          <a:lstStyle/>
          <a:p>
            <a:pPr marL="0" indent="0" algn="ctr" eaLnBrk="1" fontAlgn="auto" hangingPunct="1">
              <a:spcAft>
                <a:spcPts val="0"/>
              </a:spcAft>
              <a:buFont typeface="Arial" pitchFamily="34" charset="0"/>
              <a:buNone/>
              <a:defRPr/>
            </a:pPr>
            <a:r>
              <a:rPr lang="en-US" sz="4400" b="1" i="1" dirty="0" smtClean="0"/>
              <a:t>Background</a:t>
            </a:r>
          </a:p>
          <a:p>
            <a:pPr marL="0" indent="0" algn="ctr" eaLnBrk="1" fontAlgn="auto" hangingPunct="1">
              <a:spcAft>
                <a:spcPts val="0"/>
              </a:spcAft>
              <a:buFont typeface="Arial" pitchFamily="34" charset="0"/>
              <a:buNone/>
              <a:defRPr/>
            </a:pPr>
            <a:endParaRPr lang="en-US" sz="4400" b="1" i="1" dirty="0" smtClean="0"/>
          </a:p>
          <a:p>
            <a:pPr eaLnBrk="1" fontAlgn="auto" hangingPunct="1">
              <a:spcAft>
                <a:spcPts val="0"/>
              </a:spcAft>
              <a:buFont typeface="Arial" pitchFamily="34" charset="0"/>
              <a:buChar char="•"/>
              <a:defRPr/>
            </a:pPr>
            <a:r>
              <a:rPr lang="en-US" dirty="0" smtClean="0"/>
              <a:t>This slide show will touch on both the history of Palestine and Israel and on the philately of Palestine and Israel.</a:t>
            </a:r>
          </a:p>
          <a:p>
            <a:pPr marL="0" indent="0"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Char char="•"/>
              <a:defRPr/>
            </a:pPr>
            <a:r>
              <a:rPr lang="en-US" dirty="0" smtClean="0"/>
              <a:t>The slides were auction lots in past NEGEV HOLYLAND auctions.  The maps were taken from various web sites.</a:t>
            </a:r>
          </a:p>
          <a:p>
            <a:pPr marL="0" indent="0"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Char char="•"/>
              <a:defRPr/>
            </a:pPr>
            <a:r>
              <a:rPr lang="en-US" dirty="0" smtClean="0"/>
              <a:t>Holy Land Philately is a most interesting and challenging part of the hobby of stamp collecting. There is room in it for the novice collector as well as the most advanced philatelist.  It also shows the history of the area.  The Holy Land is defined as the area on the Eastern Shore of the Mediterranean Sea stretching to the Jordan River.  Holy Land Philately includes Palestine prior to 1948, the modern State of Israel, the West Bank of the Jordan River from 1948 to date, and (by extension) the Sinai and Gaza from 1948 to date.</a:t>
            </a:r>
          </a:p>
          <a:p>
            <a:pPr marL="0" indent="0"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Char char="•"/>
              <a:defRPr/>
            </a:pPr>
            <a:r>
              <a:rPr lang="en-US" dirty="0" smtClean="0"/>
              <a:t>There are distinct periods involved: Ottoman, Mandate, Interim, and Israel.  The actual postal history (that is, the history of the mails) is very extensive.  I will just skim over the topics.  Otherwise we could be here all night and still not get done.</a:t>
            </a:r>
          </a:p>
          <a:p>
            <a:pPr eaLnBrk="1" fontAlgn="auto" hangingPunct="1">
              <a:spcAft>
                <a:spcPts val="0"/>
              </a:spcAft>
              <a:buFont typeface="Arial" pitchFamily="34" charset="0"/>
              <a:buChar char="•"/>
              <a:defRPr/>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21507" name="TextBox 4"/>
          <p:cNvSpPr txBox="1">
            <a:spLocks noChangeArrowheads="1"/>
          </p:cNvSpPr>
          <p:nvPr/>
        </p:nvSpPr>
        <p:spPr bwMode="auto">
          <a:xfrm>
            <a:off x="5942013" y="1208088"/>
            <a:ext cx="2246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EEF</a:t>
            </a:r>
          </a:p>
        </p:txBody>
      </p:sp>
      <p:sp>
        <p:nvSpPr>
          <p:cNvPr id="21508"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18</a:t>
            </a:r>
          </a:p>
        </p:txBody>
      </p:sp>
      <p:sp>
        <p:nvSpPr>
          <p:cNvPr id="21509" name="TextBox 3"/>
          <p:cNvSpPr txBox="1">
            <a:spLocks noChangeArrowheads="1"/>
          </p:cNvSpPr>
          <p:nvPr/>
        </p:nvSpPr>
        <p:spPr bwMode="auto">
          <a:xfrm>
            <a:off x="6096000" y="2474913"/>
            <a:ext cx="2708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Second stamp overprinted </a:t>
            </a:r>
          </a:p>
          <a:p>
            <a:pPr algn="ctr" eaLnBrk="1" hangingPunct="1">
              <a:spcBef>
                <a:spcPct val="0"/>
              </a:spcBef>
              <a:buFontTx/>
              <a:buNone/>
            </a:pPr>
            <a:r>
              <a:rPr lang="en-US" altLang="en-US" sz="1800"/>
              <a:t>to change value</a:t>
            </a:r>
          </a:p>
        </p:txBody>
      </p:sp>
      <p:pic>
        <p:nvPicPr>
          <p:cNvPr id="2151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11213"/>
            <a:ext cx="44958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22531" name="TextBox 4"/>
          <p:cNvSpPr txBox="1">
            <a:spLocks noChangeArrowheads="1"/>
          </p:cNvSpPr>
          <p:nvPr/>
        </p:nvSpPr>
        <p:spPr bwMode="auto">
          <a:xfrm>
            <a:off x="2892425" y="846138"/>
            <a:ext cx="2244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EEF</a:t>
            </a:r>
          </a:p>
        </p:txBody>
      </p:sp>
      <p:sp>
        <p:nvSpPr>
          <p:cNvPr id="22532"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19</a:t>
            </a:r>
          </a:p>
        </p:txBody>
      </p:sp>
      <p:sp>
        <p:nvSpPr>
          <p:cNvPr id="22533" name="TextBox 3"/>
          <p:cNvSpPr txBox="1">
            <a:spLocks noChangeArrowheads="1"/>
          </p:cNvSpPr>
          <p:nvPr/>
        </p:nvSpPr>
        <p:spPr bwMode="auto">
          <a:xfrm>
            <a:off x="2339975" y="5770563"/>
            <a:ext cx="2797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Civilian use of military posts</a:t>
            </a:r>
          </a:p>
          <a:p>
            <a:pPr algn="ctr" eaLnBrk="1" hangingPunct="1">
              <a:spcBef>
                <a:spcPct val="0"/>
              </a:spcBef>
              <a:buFontTx/>
              <a:buNone/>
            </a:pPr>
            <a:r>
              <a:rPr lang="en-US" altLang="en-US" sz="1800"/>
              <a:t>Lasted until 1920</a:t>
            </a:r>
          </a:p>
        </p:txBody>
      </p:sp>
      <p:pic>
        <p:nvPicPr>
          <p:cNvPr id="225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5680075"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23555" name="TextBox 4"/>
          <p:cNvSpPr txBox="1">
            <a:spLocks noChangeArrowheads="1"/>
          </p:cNvSpPr>
          <p:nvPr/>
        </p:nvSpPr>
        <p:spPr bwMode="auto">
          <a:xfrm>
            <a:off x="2892425" y="846138"/>
            <a:ext cx="2244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EEF</a:t>
            </a:r>
          </a:p>
        </p:txBody>
      </p:sp>
      <p:sp>
        <p:nvSpPr>
          <p:cNvPr id="23556"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20</a:t>
            </a:r>
          </a:p>
        </p:txBody>
      </p:sp>
      <p:sp>
        <p:nvSpPr>
          <p:cNvPr id="23557" name="TextBox 3"/>
          <p:cNvSpPr txBox="1">
            <a:spLocks noChangeArrowheads="1"/>
          </p:cNvSpPr>
          <p:nvPr/>
        </p:nvSpPr>
        <p:spPr bwMode="auto">
          <a:xfrm>
            <a:off x="2841625" y="5029200"/>
            <a:ext cx="2901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Typographs  mid to late 1910</a:t>
            </a:r>
          </a:p>
        </p:txBody>
      </p:sp>
      <p:pic>
        <p:nvPicPr>
          <p:cNvPr id="2355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8" y="1600200"/>
            <a:ext cx="835342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24579" name="TextBox 4"/>
          <p:cNvSpPr txBox="1">
            <a:spLocks noChangeArrowheads="1"/>
          </p:cNvSpPr>
          <p:nvPr/>
        </p:nvSpPr>
        <p:spPr bwMode="auto">
          <a:xfrm>
            <a:off x="2892425" y="846138"/>
            <a:ext cx="2906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Overprints</a:t>
            </a:r>
          </a:p>
        </p:txBody>
      </p:sp>
      <p:sp>
        <p:nvSpPr>
          <p:cNvPr id="24580"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21</a:t>
            </a:r>
          </a:p>
        </p:txBody>
      </p:sp>
      <p:sp>
        <p:nvSpPr>
          <p:cNvPr id="24581" name="TextBox 3"/>
          <p:cNvSpPr txBox="1">
            <a:spLocks noChangeArrowheads="1"/>
          </p:cNvSpPr>
          <p:nvPr/>
        </p:nvSpPr>
        <p:spPr bwMode="auto">
          <a:xfrm>
            <a:off x="5737225" y="5040313"/>
            <a:ext cx="20510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Jerusalem overprint</a:t>
            </a:r>
          </a:p>
          <a:p>
            <a:pPr algn="ctr" eaLnBrk="1" hangingPunct="1">
              <a:spcBef>
                <a:spcPct val="0"/>
              </a:spcBef>
              <a:buFontTx/>
              <a:buNone/>
            </a:pPr>
            <a:r>
              <a:rPr lang="en-US" altLang="en-US" sz="1200"/>
              <a:t>serifs</a:t>
            </a:r>
          </a:p>
        </p:txBody>
      </p:sp>
      <p:pic>
        <p:nvPicPr>
          <p:cNvPr id="245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524000"/>
            <a:ext cx="769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7"/>
          <p:cNvSpPr txBox="1">
            <a:spLocks noChangeArrowheads="1"/>
          </p:cNvSpPr>
          <p:nvPr/>
        </p:nvSpPr>
        <p:spPr bwMode="auto">
          <a:xfrm>
            <a:off x="723900" y="5037138"/>
            <a:ext cx="30781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Top line is Arabic for Palestine</a:t>
            </a:r>
          </a:p>
          <a:p>
            <a:pPr algn="ctr" eaLnBrk="1" hangingPunct="1">
              <a:spcBef>
                <a:spcPct val="0"/>
              </a:spcBef>
              <a:buFontTx/>
              <a:buNone/>
            </a:pPr>
            <a:r>
              <a:rPr lang="en-US" altLang="en-US" sz="1800"/>
              <a:t>Second line is English</a:t>
            </a:r>
          </a:p>
          <a:p>
            <a:pPr algn="ctr" eaLnBrk="1" hangingPunct="1">
              <a:spcBef>
                <a:spcPct val="0"/>
              </a:spcBef>
              <a:buFontTx/>
              <a:buNone/>
            </a:pPr>
            <a:r>
              <a:rPr lang="en-US" altLang="en-US" sz="1800"/>
              <a:t>Third line Hebrew for Palestine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25603" name="TextBox 4"/>
          <p:cNvSpPr txBox="1">
            <a:spLocks noChangeArrowheads="1"/>
          </p:cNvSpPr>
          <p:nvPr/>
        </p:nvSpPr>
        <p:spPr bwMode="auto">
          <a:xfrm>
            <a:off x="2892425" y="846138"/>
            <a:ext cx="2906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Overprints</a:t>
            </a:r>
          </a:p>
        </p:txBody>
      </p:sp>
      <p:sp>
        <p:nvSpPr>
          <p:cNvPr id="25604"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22</a:t>
            </a:r>
          </a:p>
        </p:txBody>
      </p:sp>
      <p:sp>
        <p:nvSpPr>
          <p:cNvPr id="25605" name="TextBox 3"/>
          <p:cNvSpPr txBox="1">
            <a:spLocks noChangeArrowheads="1"/>
          </p:cNvSpPr>
          <p:nvPr/>
        </p:nvSpPr>
        <p:spPr bwMode="auto">
          <a:xfrm>
            <a:off x="5856288" y="5040313"/>
            <a:ext cx="18145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London overprint</a:t>
            </a:r>
          </a:p>
          <a:p>
            <a:pPr algn="ctr" eaLnBrk="1" hangingPunct="1">
              <a:spcBef>
                <a:spcPct val="0"/>
              </a:spcBef>
              <a:buFontTx/>
              <a:buNone/>
            </a:pPr>
            <a:r>
              <a:rPr lang="en-US" altLang="en-US" sz="1200"/>
              <a:t>No serifs</a:t>
            </a:r>
          </a:p>
        </p:txBody>
      </p:sp>
      <p:sp>
        <p:nvSpPr>
          <p:cNvPr id="25606" name="TextBox 7"/>
          <p:cNvSpPr txBox="1">
            <a:spLocks noChangeArrowheads="1"/>
          </p:cNvSpPr>
          <p:nvPr/>
        </p:nvSpPr>
        <p:spPr bwMode="auto">
          <a:xfrm>
            <a:off x="723900" y="5037138"/>
            <a:ext cx="30781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Top line is Arabic for Palestine</a:t>
            </a:r>
          </a:p>
          <a:p>
            <a:pPr algn="ctr" eaLnBrk="1" hangingPunct="1">
              <a:spcBef>
                <a:spcPct val="0"/>
              </a:spcBef>
              <a:buFontTx/>
              <a:buNone/>
            </a:pPr>
            <a:r>
              <a:rPr lang="en-US" altLang="en-US" sz="1800"/>
              <a:t>Second line is English</a:t>
            </a:r>
          </a:p>
          <a:p>
            <a:pPr algn="ctr" eaLnBrk="1" hangingPunct="1">
              <a:spcBef>
                <a:spcPct val="0"/>
              </a:spcBef>
              <a:buFontTx/>
              <a:buNone/>
            </a:pPr>
            <a:r>
              <a:rPr lang="en-US" altLang="en-US" sz="1800"/>
              <a:t>Third line Hebrew for Palestine</a:t>
            </a:r>
          </a:p>
        </p:txBody>
      </p:sp>
      <p:pic>
        <p:nvPicPr>
          <p:cNvPr id="2560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71516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81000" y="76200"/>
            <a:ext cx="8229600" cy="639763"/>
          </a:xfrm>
        </p:spPr>
        <p:txBody>
          <a:bodyPr/>
          <a:lstStyle/>
          <a:p>
            <a:pPr algn="l" eaLnBrk="1" hangingPunct="1"/>
            <a:r>
              <a:rPr lang="en-US" altLang="en-US" sz="1200" smtClean="0"/>
              <a:t>#133</a:t>
            </a:r>
          </a:p>
        </p:txBody>
      </p:sp>
      <p:sp>
        <p:nvSpPr>
          <p:cNvPr id="26627" name="TextBox 4"/>
          <p:cNvSpPr txBox="1">
            <a:spLocks noChangeArrowheads="1"/>
          </p:cNvSpPr>
          <p:nvPr/>
        </p:nvSpPr>
        <p:spPr bwMode="auto">
          <a:xfrm>
            <a:off x="228600" y="2209800"/>
            <a:ext cx="2905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Mandate Period – Overprints</a:t>
            </a:r>
          </a:p>
          <a:p>
            <a:pPr algn="ctr" eaLnBrk="1" hangingPunct="1">
              <a:spcBef>
                <a:spcPct val="0"/>
              </a:spcBef>
              <a:buFontTx/>
              <a:buNone/>
            </a:pPr>
            <a:r>
              <a:rPr lang="en-US" altLang="en-US" sz="1800"/>
              <a:t>Cheat Sheet</a:t>
            </a:r>
          </a:p>
        </p:txBody>
      </p:sp>
      <p:sp>
        <p:nvSpPr>
          <p:cNvPr id="26628"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23</a:t>
            </a:r>
          </a:p>
        </p:txBody>
      </p:sp>
      <p:pic>
        <p:nvPicPr>
          <p:cNvPr id="266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66675"/>
            <a:ext cx="450215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27651" name="TextBox 4"/>
          <p:cNvSpPr txBox="1">
            <a:spLocks noChangeArrowheads="1"/>
          </p:cNvSpPr>
          <p:nvPr/>
        </p:nvSpPr>
        <p:spPr bwMode="auto">
          <a:xfrm>
            <a:off x="2892425" y="846138"/>
            <a:ext cx="2767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Pictorials</a:t>
            </a:r>
          </a:p>
        </p:txBody>
      </p:sp>
      <p:sp>
        <p:nvSpPr>
          <p:cNvPr id="27652"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24</a:t>
            </a:r>
          </a:p>
        </p:txBody>
      </p:sp>
      <p:sp>
        <p:nvSpPr>
          <p:cNvPr id="27653" name="TextBox 3"/>
          <p:cNvSpPr txBox="1">
            <a:spLocks noChangeArrowheads="1"/>
          </p:cNvSpPr>
          <p:nvPr/>
        </p:nvSpPr>
        <p:spPr bwMode="auto">
          <a:xfrm>
            <a:off x="471488" y="4486275"/>
            <a:ext cx="15128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Rachel’s Tomb</a:t>
            </a:r>
          </a:p>
          <a:p>
            <a:pPr algn="ctr" eaLnBrk="1" hangingPunct="1">
              <a:spcBef>
                <a:spcPct val="0"/>
              </a:spcBef>
              <a:buFontTx/>
              <a:buNone/>
            </a:pPr>
            <a:r>
              <a:rPr lang="en-US" altLang="en-US" sz="1600"/>
              <a:t>Bethlehem</a:t>
            </a:r>
            <a:r>
              <a:rPr lang="en-US" altLang="en-US" sz="1400"/>
              <a:t>	</a:t>
            </a:r>
          </a:p>
        </p:txBody>
      </p:sp>
      <p:sp>
        <p:nvSpPr>
          <p:cNvPr id="27654" name="TextBox 7"/>
          <p:cNvSpPr txBox="1">
            <a:spLocks noChangeArrowheads="1"/>
          </p:cNvSpPr>
          <p:nvPr/>
        </p:nvSpPr>
        <p:spPr bwMode="auto">
          <a:xfrm>
            <a:off x="990600" y="5867400"/>
            <a:ext cx="151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Began in 1927</a:t>
            </a:r>
          </a:p>
        </p:txBody>
      </p:sp>
      <p:pic>
        <p:nvPicPr>
          <p:cNvPr id="276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28775"/>
            <a:ext cx="86868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8"/>
          <p:cNvSpPr txBox="1">
            <a:spLocks noChangeArrowheads="1"/>
          </p:cNvSpPr>
          <p:nvPr/>
        </p:nvSpPr>
        <p:spPr bwMode="auto">
          <a:xfrm>
            <a:off x="2328863" y="4486275"/>
            <a:ext cx="18589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Dome of the Rock</a:t>
            </a:r>
          </a:p>
          <a:p>
            <a:pPr algn="ctr" eaLnBrk="1" hangingPunct="1">
              <a:spcBef>
                <a:spcPct val="0"/>
              </a:spcBef>
              <a:buFontTx/>
              <a:buNone/>
            </a:pPr>
            <a:r>
              <a:rPr lang="en-US" altLang="en-US" sz="1600"/>
              <a:t>Jerusalem</a:t>
            </a:r>
          </a:p>
        </p:txBody>
      </p:sp>
      <p:sp>
        <p:nvSpPr>
          <p:cNvPr id="27657" name="TextBox 9"/>
          <p:cNvSpPr txBox="1">
            <a:spLocks noChangeArrowheads="1"/>
          </p:cNvSpPr>
          <p:nvPr/>
        </p:nvSpPr>
        <p:spPr bwMode="auto">
          <a:xfrm>
            <a:off x="4471988" y="4481513"/>
            <a:ext cx="18335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Tower of David</a:t>
            </a:r>
          </a:p>
          <a:p>
            <a:pPr algn="ctr" eaLnBrk="1" hangingPunct="1">
              <a:spcBef>
                <a:spcPct val="0"/>
              </a:spcBef>
              <a:buFontTx/>
              <a:buNone/>
            </a:pPr>
            <a:r>
              <a:rPr lang="en-US" altLang="en-US" sz="1600"/>
              <a:t>Old City - Jerusalem</a:t>
            </a:r>
          </a:p>
        </p:txBody>
      </p:sp>
      <p:sp>
        <p:nvSpPr>
          <p:cNvPr id="27658" name="TextBox 10"/>
          <p:cNvSpPr txBox="1">
            <a:spLocks noChangeArrowheads="1"/>
          </p:cNvSpPr>
          <p:nvPr/>
        </p:nvSpPr>
        <p:spPr bwMode="auto">
          <a:xfrm>
            <a:off x="7010400" y="4478338"/>
            <a:ext cx="13160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Tiberias</a:t>
            </a:r>
          </a:p>
          <a:p>
            <a:pPr algn="ctr" eaLnBrk="1" hangingPunct="1">
              <a:spcBef>
                <a:spcPct val="0"/>
              </a:spcBef>
              <a:buFontTx/>
              <a:buNone/>
            </a:pPr>
            <a:r>
              <a:rPr lang="en-US" altLang="en-US" sz="1600"/>
              <a:t>Sea of Galilee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28675" name="TextBox 4"/>
          <p:cNvSpPr txBox="1">
            <a:spLocks noChangeArrowheads="1"/>
          </p:cNvSpPr>
          <p:nvPr/>
        </p:nvSpPr>
        <p:spPr bwMode="auto">
          <a:xfrm>
            <a:off x="2892425" y="846138"/>
            <a:ext cx="312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Business Use</a:t>
            </a:r>
          </a:p>
        </p:txBody>
      </p:sp>
      <p:sp>
        <p:nvSpPr>
          <p:cNvPr id="28676"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25</a:t>
            </a:r>
          </a:p>
        </p:txBody>
      </p:sp>
      <p:sp>
        <p:nvSpPr>
          <p:cNvPr id="28677" name="TextBox 8"/>
          <p:cNvSpPr txBox="1">
            <a:spLocks noChangeArrowheads="1"/>
          </p:cNvSpPr>
          <p:nvPr/>
        </p:nvSpPr>
        <p:spPr bwMode="auto">
          <a:xfrm>
            <a:off x="533400" y="5816600"/>
            <a:ext cx="12398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Advertising</a:t>
            </a:r>
          </a:p>
          <a:p>
            <a:pPr algn="ctr" eaLnBrk="1" hangingPunct="1">
              <a:spcBef>
                <a:spcPct val="0"/>
              </a:spcBef>
              <a:buFontTx/>
              <a:buNone/>
            </a:pPr>
            <a:r>
              <a:rPr lang="en-US" altLang="en-US" sz="1600"/>
              <a:t>Cover</a:t>
            </a:r>
          </a:p>
        </p:txBody>
      </p:sp>
      <p:pic>
        <p:nvPicPr>
          <p:cNvPr id="286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1300163"/>
            <a:ext cx="565785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29699" name="TextBox 4"/>
          <p:cNvSpPr txBox="1">
            <a:spLocks noChangeArrowheads="1"/>
          </p:cNvSpPr>
          <p:nvPr/>
        </p:nvSpPr>
        <p:spPr bwMode="auto">
          <a:xfrm>
            <a:off x="2892425" y="846138"/>
            <a:ext cx="348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Levant Fair Label</a:t>
            </a:r>
          </a:p>
        </p:txBody>
      </p:sp>
      <p:sp>
        <p:nvSpPr>
          <p:cNvPr id="29700"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26</a:t>
            </a:r>
          </a:p>
        </p:txBody>
      </p:sp>
      <p:pic>
        <p:nvPicPr>
          <p:cNvPr id="297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98588"/>
            <a:ext cx="3754438"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30723" name="TextBox 4"/>
          <p:cNvSpPr txBox="1">
            <a:spLocks noChangeArrowheads="1"/>
          </p:cNvSpPr>
          <p:nvPr/>
        </p:nvSpPr>
        <p:spPr bwMode="auto">
          <a:xfrm>
            <a:off x="2892425" y="846138"/>
            <a:ext cx="456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Levant Fair special postmark</a:t>
            </a:r>
          </a:p>
        </p:txBody>
      </p:sp>
      <p:sp>
        <p:nvSpPr>
          <p:cNvPr id="30724"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27</a:t>
            </a:r>
          </a:p>
        </p:txBody>
      </p:sp>
      <p:pic>
        <p:nvPicPr>
          <p:cNvPr id="3072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3912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229600" cy="639762"/>
          </a:xfrm>
        </p:spPr>
        <p:txBody>
          <a:bodyPr/>
          <a:lstStyle/>
          <a:p>
            <a:pPr algn="l" eaLnBrk="1" hangingPunct="1"/>
            <a:r>
              <a:rPr lang="en-US" altLang="en-US" sz="1600" smtClean="0"/>
              <a:t>#133  Jewish History Overview of Palestine and Israel through Holy Land Stamps</a:t>
            </a:r>
          </a:p>
        </p:txBody>
      </p:sp>
      <p:pic>
        <p:nvPicPr>
          <p:cNvPr id="409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371600"/>
            <a:ext cx="6645275" cy="5181600"/>
          </a:xfrm>
        </p:spPr>
      </p:pic>
      <p:sp>
        <p:nvSpPr>
          <p:cNvPr id="4100" name="TextBox 4"/>
          <p:cNvSpPr txBox="1">
            <a:spLocks noChangeArrowheads="1"/>
          </p:cNvSpPr>
          <p:nvPr/>
        </p:nvSpPr>
        <p:spPr bwMode="auto">
          <a:xfrm>
            <a:off x="3048000" y="914400"/>
            <a:ext cx="2341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Ottoman Empire 1580</a:t>
            </a:r>
          </a:p>
        </p:txBody>
      </p:sp>
      <p:sp>
        <p:nvSpPr>
          <p:cNvPr id="4101" name="TextBox 5"/>
          <p:cNvSpPr txBox="1">
            <a:spLocks noChangeArrowheads="1"/>
          </p:cNvSpPr>
          <p:nvPr/>
        </p:nvSpPr>
        <p:spPr bwMode="auto">
          <a:xfrm>
            <a:off x="8153400" y="6416675"/>
            <a:ext cx="596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31747" name="TextBox 4"/>
          <p:cNvSpPr txBox="1">
            <a:spLocks noChangeArrowheads="1"/>
          </p:cNvSpPr>
          <p:nvPr/>
        </p:nvSpPr>
        <p:spPr bwMode="auto">
          <a:xfrm>
            <a:off x="2590800" y="681038"/>
            <a:ext cx="3436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Schnorer Covers</a:t>
            </a:r>
          </a:p>
        </p:txBody>
      </p:sp>
      <p:sp>
        <p:nvSpPr>
          <p:cNvPr id="31748"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28</a:t>
            </a:r>
          </a:p>
        </p:txBody>
      </p:sp>
      <p:pic>
        <p:nvPicPr>
          <p:cNvPr id="317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14438"/>
            <a:ext cx="5659438"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32771" name="TextBox 4"/>
          <p:cNvSpPr txBox="1">
            <a:spLocks noChangeArrowheads="1"/>
          </p:cNvSpPr>
          <p:nvPr/>
        </p:nvSpPr>
        <p:spPr bwMode="auto">
          <a:xfrm>
            <a:off x="2590800" y="681038"/>
            <a:ext cx="435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Kern Tel Chai Charity label</a:t>
            </a:r>
          </a:p>
        </p:txBody>
      </p:sp>
      <p:sp>
        <p:nvSpPr>
          <p:cNvPr id="32772"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29</a:t>
            </a:r>
          </a:p>
        </p:txBody>
      </p:sp>
      <p:pic>
        <p:nvPicPr>
          <p:cNvPr id="327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488" y="1992313"/>
            <a:ext cx="763428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33795" name="TextBox 4"/>
          <p:cNvSpPr txBox="1">
            <a:spLocks noChangeArrowheads="1"/>
          </p:cNvSpPr>
          <p:nvPr/>
        </p:nvSpPr>
        <p:spPr bwMode="auto">
          <a:xfrm>
            <a:off x="2590800" y="681038"/>
            <a:ext cx="451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Postmark used in Jerusalem</a:t>
            </a:r>
          </a:p>
        </p:txBody>
      </p:sp>
      <p:sp>
        <p:nvSpPr>
          <p:cNvPr id="33796"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30</a:t>
            </a:r>
          </a:p>
        </p:txBody>
      </p:sp>
      <p:pic>
        <p:nvPicPr>
          <p:cNvPr id="33797" name="Picture 2"/>
          <p:cNvPicPr>
            <a:picLocks noChangeAspect="1"/>
          </p:cNvPicPr>
          <p:nvPr/>
        </p:nvPicPr>
        <p:blipFill>
          <a:blip r:embed="rId3">
            <a:extLst>
              <a:ext uri="{28A0092B-C50C-407E-A947-70E740481C1C}">
                <a14:useLocalDpi xmlns:a14="http://schemas.microsoft.com/office/drawing/2010/main" val="0"/>
              </a:ext>
            </a:extLst>
          </a:blip>
          <a:srcRect l="8443" t="6633" r="9531" b="7243"/>
          <a:stretch>
            <a:fillRect/>
          </a:stretch>
        </p:blipFill>
        <p:spPr bwMode="auto">
          <a:xfrm>
            <a:off x="533400" y="1257300"/>
            <a:ext cx="3736975"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1525" y="3668713"/>
            <a:ext cx="4246563" cy="120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34819" name="TextBox 4"/>
          <p:cNvSpPr txBox="1">
            <a:spLocks noChangeArrowheads="1"/>
          </p:cNvSpPr>
          <p:nvPr/>
        </p:nvSpPr>
        <p:spPr bwMode="auto">
          <a:xfrm>
            <a:off x="5029200" y="700088"/>
            <a:ext cx="2846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Postmark </a:t>
            </a:r>
          </a:p>
          <a:p>
            <a:pPr eaLnBrk="1" hangingPunct="1">
              <a:spcBef>
                <a:spcPct val="0"/>
              </a:spcBef>
              <a:buFontTx/>
              <a:buNone/>
            </a:pPr>
            <a:r>
              <a:rPr lang="en-US" altLang="en-US" sz="1800"/>
              <a:t>          used  in Tel Aviv</a:t>
            </a:r>
          </a:p>
        </p:txBody>
      </p:sp>
      <p:sp>
        <p:nvSpPr>
          <p:cNvPr id="34820"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31</a:t>
            </a:r>
          </a:p>
        </p:txBody>
      </p:sp>
      <p:pic>
        <p:nvPicPr>
          <p:cNvPr id="34821" name="Picture 3"/>
          <p:cNvPicPr>
            <a:picLocks noChangeAspect="1"/>
          </p:cNvPicPr>
          <p:nvPr/>
        </p:nvPicPr>
        <p:blipFill>
          <a:blip r:embed="rId3">
            <a:extLst>
              <a:ext uri="{28A0092B-C50C-407E-A947-70E740481C1C}">
                <a14:useLocalDpi xmlns:a14="http://schemas.microsoft.com/office/drawing/2010/main" val="0"/>
              </a:ext>
            </a:extLst>
          </a:blip>
          <a:srcRect l="8478" t="6667" r="9834" b="7668"/>
          <a:stretch>
            <a:fillRect/>
          </a:stretch>
        </p:blipFill>
        <p:spPr bwMode="auto">
          <a:xfrm>
            <a:off x="519113" y="669925"/>
            <a:ext cx="4332287"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263" y="3606800"/>
            <a:ext cx="3224212"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35843" name="TextBox 4"/>
          <p:cNvSpPr txBox="1">
            <a:spLocks noChangeArrowheads="1"/>
          </p:cNvSpPr>
          <p:nvPr/>
        </p:nvSpPr>
        <p:spPr bwMode="auto">
          <a:xfrm>
            <a:off x="5484813" y="1676400"/>
            <a:ext cx="2847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Postmark </a:t>
            </a:r>
          </a:p>
          <a:p>
            <a:pPr eaLnBrk="1" hangingPunct="1">
              <a:spcBef>
                <a:spcPct val="0"/>
              </a:spcBef>
              <a:buFontTx/>
              <a:buNone/>
            </a:pPr>
            <a:r>
              <a:rPr lang="en-US" altLang="en-US" sz="1800"/>
              <a:t>          used  in Bait Vegan</a:t>
            </a:r>
          </a:p>
        </p:txBody>
      </p:sp>
      <p:sp>
        <p:nvSpPr>
          <p:cNvPr id="35844"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32</a:t>
            </a:r>
          </a:p>
        </p:txBody>
      </p:sp>
      <p:pic>
        <p:nvPicPr>
          <p:cNvPr id="35845" name="Picture 2"/>
          <p:cNvPicPr>
            <a:picLocks noChangeAspect="1"/>
          </p:cNvPicPr>
          <p:nvPr/>
        </p:nvPicPr>
        <p:blipFill>
          <a:blip r:embed="rId3">
            <a:extLst>
              <a:ext uri="{28A0092B-C50C-407E-A947-70E740481C1C}">
                <a14:useLocalDpi xmlns:a14="http://schemas.microsoft.com/office/drawing/2010/main" val="0"/>
              </a:ext>
            </a:extLst>
          </a:blip>
          <a:srcRect l="10773" t="7834" r="12714" b="8333"/>
          <a:stretch>
            <a:fillRect/>
          </a:stretch>
        </p:blipFill>
        <p:spPr bwMode="auto">
          <a:xfrm>
            <a:off x="971550" y="828675"/>
            <a:ext cx="405765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575" y="3713163"/>
            <a:ext cx="96361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36867" name="TextBox 4"/>
          <p:cNvSpPr txBox="1">
            <a:spLocks noChangeArrowheads="1"/>
          </p:cNvSpPr>
          <p:nvPr/>
        </p:nvSpPr>
        <p:spPr bwMode="auto">
          <a:xfrm>
            <a:off x="5484813" y="1676400"/>
            <a:ext cx="2847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Postmark </a:t>
            </a:r>
          </a:p>
          <a:p>
            <a:pPr eaLnBrk="1" hangingPunct="1">
              <a:spcBef>
                <a:spcPct val="0"/>
              </a:spcBef>
              <a:buFontTx/>
              <a:buNone/>
            </a:pPr>
            <a:r>
              <a:rPr lang="en-US" altLang="en-US" sz="1800"/>
              <a:t>          used in Metulla</a:t>
            </a:r>
          </a:p>
        </p:txBody>
      </p:sp>
      <p:sp>
        <p:nvSpPr>
          <p:cNvPr id="36868"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33</a:t>
            </a:r>
          </a:p>
        </p:txBody>
      </p:sp>
      <p:pic>
        <p:nvPicPr>
          <p:cNvPr id="36869" name="Picture 3"/>
          <p:cNvPicPr>
            <a:picLocks noChangeAspect="1"/>
          </p:cNvPicPr>
          <p:nvPr/>
        </p:nvPicPr>
        <p:blipFill>
          <a:blip r:embed="rId3">
            <a:extLst>
              <a:ext uri="{28A0092B-C50C-407E-A947-70E740481C1C}">
                <a14:useLocalDpi xmlns:a14="http://schemas.microsoft.com/office/drawing/2010/main" val="0"/>
              </a:ext>
            </a:extLst>
          </a:blip>
          <a:srcRect l="10558" t="7166" r="11633" b="8167"/>
          <a:stretch>
            <a:fillRect/>
          </a:stretch>
        </p:blipFill>
        <p:spPr bwMode="auto">
          <a:xfrm>
            <a:off x="914400" y="722313"/>
            <a:ext cx="4125913"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276600"/>
            <a:ext cx="1423988"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37891" name="TextBox 4"/>
          <p:cNvSpPr txBox="1">
            <a:spLocks noChangeArrowheads="1"/>
          </p:cNvSpPr>
          <p:nvPr/>
        </p:nvSpPr>
        <p:spPr bwMode="auto">
          <a:xfrm>
            <a:off x="5643563" y="1673225"/>
            <a:ext cx="2847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Postmark </a:t>
            </a:r>
          </a:p>
          <a:p>
            <a:pPr eaLnBrk="1" hangingPunct="1">
              <a:spcBef>
                <a:spcPct val="0"/>
              </a:spcBef>
              <a:buFontTx/>
              <a:buNone/>
            </a:pPr>
            <a:r>
              <a:rPr lang="en-US" altLang="en-US" sz="1800"/>
              <a:t>          used in Safad</a:t>
            </a:r>
          </a:p>
        </p:txBody>
      </p:sp>
      <p:sp>
        <p:nvSpPr>
          <p:cNvPr id="37892"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34</a:t>
            </a:r>
          </a:p>
        </p:txBody>
      </p:sp>
      <p:pic>
        <p:nvPicPr>
          <p:cNvPr id="37893" name="Picture 2"/>
          <p:cNvPicPr>
            <a:picLocks noChangeAspect="1"/>
          </p:cNvPicPr>
          <p:nvPr/>
        </p:nvPicPr>
        <p:blipFill>
          <a:blip r:embed="rId3">
            <a:extLst>
              <a:ext uri="{28A0092B-C50C-407E-A947-70E740481C1C}">
                <a14:useLocalDpi xmlns:a14="http://schemas.microsoft.com/office/drawing/2010/main" val="0"/>
              </a:ext>
            </a:extLst>
          </a:blip>
          <a:srcRect l="9914" t="7167" r="11198" b="8501"/>
          <a:stretch>
            <a:fillRect/>
          </a:stretch>
        </p:blipFill>
        <p:spPr bwMode="auto">
          <a:xfrm>
            <a:off x="762000" y="671513"/>
            <a:ext cx="4183063"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2943225"/>
            <a:ext cx="974725"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38915" name="TextBox 4"/>
          <p:cNvSpPr txBox="1">
            <a:spLocks noChangeArrowheads="1"/>
          </p:cNvSpPr>
          <p:nvPr/>
        </p:nvSpPr>
        <p:spPr bwMode="auto">
          <a:xfrm>
            <a:off x="1600200" y="798513"/>
            <a:ext cx="530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Mandate Period – Postal Stationery – Registered Entire</a:t>
            </a:r>
          </a:p>
        </p:txBody>
      </p:sp>
      <p:sp>
        <p:nvSpPr>
          <p:cNvPr id="38916"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35</a:t>
            </a:r>
          </a:p>
        </p:txBody>
      </p:sp>
      <p:pic>
        <p:nvPicPr>
          <p:cNvPr id="3891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92275"/>
            <a:ext cx="7239000"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39939" name="TextBox 4"/>
          <p:cNvSpPr txBox="1">
            <a:spLocks noChangeArrowheads="1"/>
          </p:cNvSpPr>
          <p:nvPr/>
        </p:nvSpPr>
        <p:spPr bwMode="auto">
          <a:xfrm>
            <a:off x="2590800" y="795338"/>
            <a:ext cx="3467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World War II – Pacific Route - Front</a:t>
            </a:r>
          </a:p>
        </p:txBody>
      </p:sp>
      <p:sp>
        <p:nvSpPr>
          <p:cNvPr id="39940"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36</a:t>
            </a:r>
          </a:p>
        </p:txBody>
      </p:sp>
      <p:pic>
        <p:nvPicPr>
          <p:cNvPr id="399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447800"/>
            <a:ext cx="76327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6"/>
          <p:cNvSpPr txBox="1">
            <a:spLocks noChangeArrowheads="1"/>
          </p:cNvSpPr>
          <p:nvPr/>
        </p:nvSpPr>
        <p:spPr bwMode="auto">
          <a:xfrm>
            <a:off x="1828800" y="5867400"/>
            <a:ext cx="4230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From Tel Aviv via Singapore to Great Britain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40963" name="TextBox 4"/>
          <p:cNvSpPr txBox="1">
            <a:spLocks noChangeArrowheads="1"/>
          </p:cNvSpPr>
          <p:nvPr/>
        </p:nvSpPr>
        <p:spPr bwMode="auto">
          <a:xfrm>
            <a:off x="2590800" y="795338"/>
            <a:ext cx="350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World War II – Pacific Route – Back </a:t>
            </a:r>
          </a:p>
        </p:txBody>
      </p:sp>
      <p:sp>
        <p:nvSpPr>
          <p:cNvPr id="40964"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37</a:t>
            </a:r>
          </a:p>
        </p:txBody>
      </p:sp>
      <p:sp>
        <p:nvSpPr>
          <p:cNvPr id="40965" name="TextBox 6"/>
          <p:cNvSpPr txBox="1">
            <a:spLocks noChangeArrowheads="1"/>
          </p:cNvSpPr>
          <p:nvPr/>
        </p:nvSpPr>
        <p:spPr bwMode="auto">
          <a:xfrm>
            <a:off x="1828800" y="5867400"/>
            <a:ext cx="615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From Jerusalem via Tel Aviv, Haifa and Singapore to Great Britain</a:t>
            </a:r>
          </a:p>
        </p:txBody>
      </p:sp>
      <p:pic>
        <p:nvPicPr>
          <p:cNvPr id="4096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6973888"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5123" name="TextBox 4"/>
          <p:cNvSpPr txBox="1">
            <a:spLocks noChangeArrowheads="1"/>
          </p:cNvSpPr>
          <p:nvPr/>
        </p:nvSpPr>
        <p:spPr bwMode="auto">
          <a:xfrm>
            <a:off x="2590800" y="914400"/>
            <a:ext cx="324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Ottoman Empire Largest Borders</a:t>
            </a:r>
          </a:p>
        </p:txBody>
      </p:sp>
      <p:sp>
        <p:nvSpPr>
          <p:cNvPr id="5124" name="TextBox 5"/>
          <p:cNvSpPr txBox="1">
            <a:spLocks noChangeArrowheads="1"/>
          </p:cNvSpPr>
          <p:nvPr/>
        </p:nvSpPr>
        <p:spPr bwMode="auto">
          <a:xfrm>
            <a:off x="8153400" y="6416675"/>
            <a:ext cx="596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2</a:t>
            </a:r>
          </a:p>
        </p:txBody>
      </p:sp>
      <p:pic>
        <p:nvPicPr>
          <p:cNvPr id="5125"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287463"/>
            <a:ext cx="5437188" cy="4970462"/>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41987" name="TextBox 4"/>
          <p:cNvSpPr txBox="1">
            <a:spLocks noChangeArrowheads="1"/>
          </p:cNvSpPr>
          <p:nvPr/>
        </p:nvSpPr>
        <p:spPr bwMode="auto">
          <a:xfrm>
            <a:off x="2590800" y="795338"/>
            <a:ext cx="296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World War II – Jewish Brigade</a:t>
            </a:r>
          </a:p>
        </p:txBody>
      </p:sp>
      <p:sp>
        <p:nvSpPr>
          <p:cNvPr id="41988"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38</a:t>
            </a:r>
          </a:p>
        </p:txBody>
      </p:sp>
      <p:sp>
        <p:nvSpPr>
          <p:cNvPr id="41989" name="TextBox 6"/>
          <p:cNvSpPr txBox="1">
            <a:spLocks noChangeArrowheads="1"/>
          </p:cNvSpPr>
          <p:nvPr/>
        </p:nvSpPr>
        <p:spPr bwMode="auto">
          <a:xfrm>
            <a:off x="609600" y="5859463"/>
            <a:ext cx="7742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Members of YISHUV (Jewish Settlements in Palestine) formed the Jewish Brigade.</a:t>
            </a:r>
          </a:p>
        </p:txBody>
      </p:sp>
      <p:pic>
        <p:nvPicPr>
          <p:cNvPr id="419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4288" y="1524000"/>
            <a:ext cx="6392862"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43011" name="TextBox 4"/>
          <p:cNvSpPr txBox="1">
            <a:spLocks noChangeArrowheads="1"/>
          </p:cNvSpPr>
          <p:nvPr/>
        </p:nvSpPr>
        <p:spPr bwMode="auto">
          <a:xfrm>
            <a:off x="2590800" y="795338"/>
            <a:ext cx="296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World War II – Jewish Brigade</a:t>
            </a:r>
          </a:p>
        </p:txBody>
      </p:sp>
      <p:sp>
        <p:nvSpPr>
          <p:cNvPr id="43012" name="TextBox 5"/>
          <p:cNvSpPr txBox="1">
            <a:spLocks noChangeArrowheads="1"/>
          </p:cNvSpPr>
          <p:nvPr/>
        </p:nvSpPr>
        <p:spPr bwMode="auto">
          <a:xfrm>
            <a:off x="8153400" y="6416675"/>
            <a:ext cx="674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39</a:t>
            </a:r>
          </a:p>
        </p:txBody>
      </p:sp>
      <p:sp>
        <p:nvSpPr>
          <p:cNvPr id="43013" name="TextBox 6"/>
          <p:cNvSpPr txBox="1">
            <a:spLocks noChangeArrowheads="1"/>
          </p:cNvSpPr>
          <p:nvPr/>
        </p:nvSpPr>
        <p:spPr bwMode="auto">
          <a:xfrm>
            <a:off x="650875" y="6045200"/>
            <a:ext cx="355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Usage of a British military envelope</a:t>
            </a:r>
          </a:p>
        </p:txBody>
      </p:sp>
      <p:pic>
        <p:nvPicPr>
          <p:cNvPr id="430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47800"/>
            <a:ext cx="61722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44035" name="TextBox 4"/>
          <p:cNvSpPr txBox="1">
            <a:spLocks noChangeArrowheads="1"/>
          </p:cNvSpPr>
          <p:nvPr/>
        </p:nvSpPr>
        <p:spPr bwMode="auto">
          <a:xfrm>
            <a:off x="2590800" y="795338"/>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World War II – Holocaust</a:t>
            </a:r>
          </a:p>
        </p:txBody>
      </p:sp>
      <p:sp>
        <p:nvSpPr>
          <p:cNvPr id="44036"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40</a:t>
            </a:r>
          </a:p>
        </p:txBody>
      </p:sp>
      <p:sp>
        <p:nvSpPr>
          <p:cNvPr id="44037" name="TextBox 6"/>
          <p:cNvSpPr txBox="1">
            <a:spLocks noChangeArrowheads="1"/>
          </p:cNvSpPr>
          <p:nvPr/>
        </p:nvSpPr>
        <p:spPr bwMode="auto">
          <a:xfrm>
            <a:off x="433388" y="1165225"/>
            <a:ext cx="1169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Holocaust </a:t>
            </a:r>
          </a:p>
        </p:txBody>
      </p:sp>
      <p:pic>
        <p:nvPicPr>
          <p:cNvPr id="440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66750"/>
            <a:ext cx="5589588"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Box 6"/>
          <p:cNvSpPr txBox="1">
            <a:spLocks noChangeArrowheads="1"/>
          </p:cNvSpPr>
          <p:nvPr/>
        </p:nvSpPr>
        <p:spPr bwMode="auto">
          <a:xfrm>
            <a:off x="444500" y="2362200"/>
            <a:ext cx="1147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t>Dachau </a:t>
            </a:r>
          </a:p>
          <a:p>
            <a:pPr eaLnBrk="1" hangingPunct="1">
              <a:spcBef>
                <a:spcPct val="0"/>
              </a:spcBef>
              <a:buFontTx/>
              <a:buNone/>
            </a:pPr>
            <a:r>
              <a:rPr lang="en-US" altLang="en-US" sz="1600"/>
              <a:t>letter sheet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45059" name="TextBox 4"/>
          <p:cNvSpPr txBox="1">
            <a:spLocks noChangeArrowheads="1"/>
          </p:cNvSpPr>
          <p:nvPr/>
        </p:nvSpPr>
        <p:spPr bwMode="auto">
          <a:xfrm>
            <a:off x="2590800" y="795338"/>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World War II – Holocaust</a:t>
            </a:r>
          </a:p>
        </p:txBody>
      </p:sp>
      <p:sp>
        <p:nvSpPr>
          <p:cNvPr id="45060"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41</a:t>
            </a:r>
          </a:p>
        </p:txBody>
      </p:sp>
      <p:sp>
        <p:nvSpPr>
          <p:cNvPr id="45061" name="TextBox 6"/>
          <p:cNvSpPr txBox="1">
            <a:spLocks noChangeArrowheads="1"/>
          </p:cNvSpPr>
          <p:nvPr/>
        </p:nvSpPr>
        <p:spPr bwMode="auto">
          <a:xfrm>
            <a:off x="381000" y="1165225"/>
            <a:ext cx="1273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Ravensbruk</a:t>
            </a:r>
          </a:p>
        </p:txBody>
      </p:sp>
      <p:pic>
        <p:nvPicPr>
          <p:cNvPr id="450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15950"/>
            <a:ext cx="4371975"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46083" name="TextBox 4"/>
          <p:cNvSpPr txBox="1">
            <a:spLocks noChangeArrowheads="1"/>
          </p:cNvSpPr>
          <p:nvPr/>
        </p:nvSpPr>
        <p:spPr bwMode="auto">
          <a:xfrm>
            <a:off x="5959475" y="454025"/>
            <a:ext cx="2519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World War II – Holocaust</a:t>
            </a:r>
          </a:p>
        </p:txBody>
      </p:sp>
      <p:sp>
        <p:nvSpPr>
          <p:cNvPr id="46084"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42</a:t>
            </a:r>
          </a:p>
        </p:txBody>
      </p:sp>
      <p:sp>
        <p:nvSpPr>
          <p:cNvPr id="46085" name="TextBox 6"/>
          <p:cNvSpPr txBox="1">
            <a:spLocks noChangeArrowheads="1"/>
          </p:cNvSpPr>
          <p:nvPr/>
        </p:nvSpPr>
        <p:spPr bwMode="auto">
          <a:xfrm>
            <a:off x="7005638" y="2819400"/>
            <a:ext cx="1462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a:t>Displaced person</a:t>
            </a:r>
          </a:p>
          <a:p>
            <a:pPr algn="ctr" eaLnBrk="1" hangingPunct="1">
              <a:spcBef>
                <a:spcPct val="0"/>
              </a:spcBef>
              <a:buFontTx/>
              <a:buNone/>
            </a:pPr>
            <a:r>
              <a:rPr lang="en-US" altLang="en-US" sz="1400"/>
              <a:t>Aid Organizations</a:t>
            </a:r>
          </a:p>
        </p:txBody>
      </p:sp>
      <p:pic>
        <p:nvPicPr>
          <p:cNvPr id="460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0213" y="668338"/>
            <a:ext cx="3830637"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Box 6"/>
          <p:cNvSpPr txBox="1">
            <a:spLocks noChangeArrowheads="1"/>
          </p:cNvSpPr>
          <p:nvPr/>
        </p:nvSpPr>
        <p:spPr bwMode="auto">
          <a:xfrm>
            <a:off x="6361113" y="1524000"/>
            <a:ext cx="2122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t>Red Cross Form</a:t>
            </a:r>
          </a:p>
          <a:p>
            <a:pPr algn="ctr" eaLnBrk="1" hangingPunct="1">
              <a:spcBef>
                <a:spcPct val="0"/>
              </a:spcBef>
              <a:buFontTx/>
              <a:buNone/>
            </a:pPr>
            <a:r>
              <a:rPr lang="en-US" altLang="en-US" sz="1600"/>
              <a:t>Inquiry about a relative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47107" name="TextBox 4"/>
          <p:cNvSpPr txBox="1">
            <a:spLocks noChangeArrowheads="1"/>
          </p:cNvSpPr>
          <p:nvPr/>
        </p:nvSpPr>
        <p:spPr bwMode="auto">
          <a:xfrm>
            <a:off x="4995863" y="520700"/>
            <a:ext cx="386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World War II – Displaced Person Camps</a:t>
            </a:r>
          </a:p>
        </p:txBody>
      </p:sp>
      <p:sp>
        <p:nvSpPr>
          <p:cNvPr id="47108"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43</a:t>
            </a:r>
          </a:p>
        </p:txBody>
      </p:sp>
      <p:sp>
        <p:nvSpPr>
          <p:cNvPr id="47109" name="TextBox 6"/>
          <p:cNvSpPr txBox="1">
            <a:spLocks noChangeArrowheads="1"/>
          </p:cNvSpPr>
          <p:nvPr/>
        </p:nvSpPr>
        <p:spPr bwMode="auto">
          <a:xfrm>
            <a:off x="7124700" y="3276600"/>
            <a:ext cx="146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a:t>Displaced person</a:t>
            </a:r>
          </a:p>
          <a:p>
            <a:pPr algn="ctr" eaLnBrk="1" hangingPunct="1">
              <a:spcBef>
                <a:spcPct val="0"/>
              </a:spcBef>
              <a:buFontTx/>
              <a:buNone/>
            </a:pPr>
            <a:r>
              <a:rPr lang="en-US" altLang="en-US" sz="1400"/>
              <a:t>Aid Organizations</a:t>
            </a:r>
          </a:p>
        </p:txBody>
      </p:sp>
      <p:sp>
        <p:nvSpPr>
          <p:cNvPr id="47110" name="TextBox 6"/>
          <p:cNvSpPr txBox="1">
            <a:spLocks noChangeArrowheads="1"/>
          </p:cNvSpPr>
          <p:nvPr/>
        </p:nvSpPr>
        <p:spPr bwMode="auto">
          <a:xfrm>
            <a:off x="7150100" y="1524000"/>
            <a:ext cx="1412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Aid to Jewish</a:t>
            </a:r>
          </a:p>
          <a:p>
            <a:pPr algn="ctr" eaLnBrk="1" hangingPunct="1">
              <a:spcBef>
                <a:spcPct val="0"/>
              </a:spcBef>
              <a:buFontTx/>
              <a:buNone/>
            </a:pPr>
            <a:r>
              <a:rPr lang="en-US" altLang="en-US" sz="1800"/>
              <a:t>Victims</a:t>
            </a:r>
          </a:p>
        </p:txBody>
      </p:sp>
      <p:pic>
        <p:nvPicPr>
          <p:cNvPr id="471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09688"/>
            <a:ext cx="5943600"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48131" name="TextBox 4"/>
          <p:cNvSpPr txBox="1">
            <a:spLocks noChangeArrowheads="1"/>
          </p:cNvSpPr>
          <p:nvPr/>
        </p:nvSpPr>
        <p:spPr bwMode="auto">
          <a:xfrm>
            <a:off x="304800" y="715963"/>
            <a:ext cx="246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World War II – </a:t>
            </a:r>
          </a:p>
          <a:p>
            <a:pPr algn="ctr" eaLnBrk="1" hangingPunct="1">
              <a:spcBef>
                <a:spcPct val="0"/>
              </a:spcBef>
              <a:buFontTx/>
              <a:buNone/>
            </a:pPr>
            <a:r>
              <a:rPr lang="en-US" altLang="en-US" sz="1800"/>
              <a:t>Displaced Person Camps</a:t>
            </a:r>
          </a:p>
        </p:txBody>
      </p:sp>
      <p:sp>
        <p:nvSpPr>
          <p:cNvPr id="48132"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44</a:t>
            </a:r>
          </a:p>
        </p:txBody>
      </p:sp>
      <p:sp>
        <p:nvSpPr>
          <p:cNvPr id="48133" name="TextBox 6"/>
          <p:cNvSpPr txBox="1">
            <a:spLocks noChangeArrowheads="1"/>
          </p:cNvSpPr>
          <p:nvPr/>
        </p:nvSpPr>
        <p:spPr bwMode="auto">
          <a:xfrm>
            <a:off x="552450" y="1752600"/>
            <a:ext cx="19700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Cyprus Camp </a:t>
            </a:r>
          </a:p>
          <a:p>
            <a:pPr algn="ctr" eaLnBrk="1" hangingPunct="1">
              <a:spcBef>
                <a:spcPct val="0"/>
              </a:spcBef>
              <a:buFontTx/>
              <a:buNone/>
            </a:pPr>
            <a:r>
              <a:rPr lang="en-US" altLang="en-US" sz="1800"/>
              <a:t>document listing </a:t>
            </a:r>
          </a:p>
          <a:p>
            <a:pPr algn="ctr" eaLnBrk="1" hangingPunct="1">
              <a:spcBef>
                <a:spcPct val="0"/>
              </a:spcBef>
              <a:buFontTx/>
              <a:buNone/>
            </a:pPr>
            <a:r>
              <a:rPr lang="en-US" altLang="en-US" sz="1800"/>
              <a:t>total of inhabitants</a:t>
            </a:r>
          </a:p>
        </p:txBody>
      </p:sp>
      <p:pic>
        <p:nvPicPr>
          <p:cNvPr id="481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715963"/>
            <a:ext cx="4659313"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49155" name="TextBox 4"/>
          <p:cNvSpPr txBox="1">
            <a:spLocks noChangeArrowheads="1"/>
          </p:cNvSpPr>
          <p:nvPr/>
        </p:nvSpPr>
        <p:spPr bwMode="auto">
          <a:xfrm>
            <a:off x="4962525" y="550863"/>
            <a:ext cx="3865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World War II – Displaced Person Camps</a:t>
            </a:r>
          </a:p>
        </p:txBody>
      </p:sp>
      <p:sp>
        <p:nvSpPr>
          <p:cNvPr id="49156"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45</a:t>
            </a:r>
          </a:p>
        </p:txBody>
      </p:sp>
      <p:sp>
        <p:nvSpPr>
          <p:cNvPr id="49157" name="TextBox 6"/>
          <p:cNvSpPr txBox="1">
            <a:spLocks noChangeArrowheads="1"/>
          </p:cNvSpPr>
          <p:nvPr/>
        </p:nvSpPr>
        <p:spPr bwMode="auto">
          <a:xfrm>
            <a:off x="519113" y="735013"/>
            <a:ext cx="2143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Camp in Gilgil, Kenya</a:t>
            </a:r>
          </a:p>
        </p:txBody>
      </p:sp>
      <p:pic>
        <p:nvPicPr>
          <p:cNvPr id="491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104900"/>
            <a:ext cx="7704138"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50179" name="TextBox 4"/>
          <p:cNvSpPr txBox="1">
            <a:spLocks noChangeArrowheads="1"/>
          </p:cNvSpPr>
          <p:nvPr/>
        </p:nvSpPr>
        <p:spPr bwMode="auto">
          <a:xfrm>
            <a:off x="2117725" y="1219200"/>
            <a:ext cx="4437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Interim Period April 15 through May 15, 1948</a:t>
            </a:r>
          </a:p>
        </p:txBody>
      </p:sp>
      <p:sp>
        <p:nvSpPr>
          <p:cNvPr id="50180" name="TextBox 5"/>
          <p:cNvSpPr txBox="1">
            <a:spLocks noChangeArrowheads="1"/>
          </p:cNvSpPr>
          <p:nvPr/>
        </p:nvSpPr>
        <p:spPr bwMode="auto">
          <a:xfrm>
            <a:off x="8153400" y="6416675"/>
            <a:ext cx="749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45a</a:t>
            </a:r>
          </a:p>
        </p:txBody>
      </p:sp>
      <p:sp>
        <p:nvSpPr>
          <p:cNvPr id="50181" name="TextBox 6"/>
          <p:cNvSpPr txBox="1">
            <a:spLocks noChangeArrowheads="1"/>
          </p:cNvSpPr>
          <p:nvPr/>
        </p:nvSpPr>
        <p:spPr bwMode="auto">
          <a:xfrm>
            <a:off x="1447800" y="2324100"/>
            <a:ext cx="647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600"/>
              <a:t>On November 17, 1947, the United Nations General assembly voted to partition Palestine into two states: </a:t>
            </a:r>
            <a:r>
              <a:rPr lang="en-US" altLang="en-US" sz="1600" b="1"/>
              <a:t>Jewish and Arab</a:t>
            </a:r>
            <a:r>
              <a:rPr lang="en-US" altLang="en-US" sz="1600"/>
              <a:t>. </a:t>
            </a:r>
          </a:p>
          <a:p>
            <a:pPr eaLnBrk="1" hangingPunct="1">
              <a:spcBef>
                <a:spcPct val="0"/>
              </a:spcBef>
            </a:pPr>
            <a:endParaRPr lang="en-US" altLang="en-US" sz="1600"/>
          </a:p>
          <a:p>
            <a:pPr eaLnBrk="1" hangingPunct="1">
              <a:spcBef>
                <a:spcPct val="0"/>
              </a:spcBef>
            </a:pPr>
            <a:r>
              <a:rPr lang="en-US" altLang="en-US" sz="1600"/>
              <a:t>The end of the British Mandate rule was set for </a:t>
            </a:r>
            <a:r>
              <a:rPr lang="en-US" altLang="en-US" sz="1600" b="1"/>
              <a:t>May 14, 1948</a:t>
            </a:r>
            <a:r>
              <a:rPr lang="en-US" altLang="en-US" sz="1600"/>
              <a:t>.  </a:t>
            </a:r>
          </a:p>
          <a:p>
            <a:pPr eaLnBrk="1" hangingPunct="1">
              <a:spcBef>
                <a:spcPct val="0"/>
              </a:spcBef>
            </a:pPr>
            <a:endParaRPr lang="en-US" altLang="en-US" sz="1600"/>
          </a:p>
          <a:p>
            <a:pPr eaLnBrk="1" hangingPunct="1">
              <a:spcBef>
                <a:spcPct val="0"/>
              </a:spcBef>
            </a:pPr>
            <a:r>
              <a:rPr lang="en-US" altLang="en-US" sz="1600"/>
              <a:t>The British, instead of providing for a gradual and orderly takeover of the administration of the postal system (as well as the government itself) by the new state, abruptly closed all post offices between </a:t>
            </a:r>
            <a:r>
              <a:rPr lang="en-US" altLang="en-US" sz="1600" b="1"/>
              <a:t>April 15 and May 14, 1948. These four weeks are known as the INTERIM PERIOD.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51203" name="TextBox 4"/>
          <p:cNvSpPr txBox="1">
            <a:spLocks noChangeArrowheads="1"/>
          </p:cNvSpPr>
          <p:nvPr/>
        </p:nvSpPr>
        <p:spPr bwMode="auto">
          <a:xfrm>
            <a:off x="1377950" y="735013"/>
            <a:ext cx="5529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Mandate Period – Jewish Agency-issued Revenue Stamps</a:t>
            </a:r>
          </a:p>
        </p:txBody>
      </p:sp>
      <p:sp>
        <p:nvSpPr>
          <p:cNvPr id="51204"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46</a:t>
            </a:r>
          </a:p>
        </p:txBody>
      </p:sp>
      <p:pic>
        <p:nvPicPr>
          <p:cNvPr id="5120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7688" y="1676400"/>
            <a:ext cx="3048000"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4"/>
          <p:cNvSpPr txBox="1">
            <a:spLocks noChangeArrowheads="1"/>
          </p:cNvSpPr>
          <p:nvPr/>
        </p:nvSpPr>
        <p:spPr bwMode="auto">
          <a:xfrm>
            <a:off x="5943600" y="3200400"/>
            <a:ext cx="151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Used for hotel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6147" name="TextBox 4"/>
          <p:cNvSpPr txBox="1">
            <a:spLocks noChangeArrowheads="1"/>
          </p:cNvSpPr>
          <p:nvPr/>
        </p:nvSpPr>
        <p:spPr bwMode="auto">
          <a:xfrm>
            <a:off x="2590800" y="914400"/>
            <a:ext cx="248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Ottoman Empire in 1683</a:t>
            </a:r>
          </a:p>
        </p:txBody>
      </p:sp>
      <p:sp>
        <p:nvSpPr>
          <p:cNvPr id="6148" name="TextBox 5"/>
          <p:cNvSpPr txBox="1">
            <a:spLocks noChangeArrowheads="1"/>
          </p:cNvSpPr>
          <p:nvPr/>
        </p:nvSpPr>
        <p:spPr bwMode="auto">
          <a:xfrm>
            <a:off x="8153400" y="6416675"/>
            <a:ext cx="596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3</a:t>
            </a:r>
          </a:p>
        </p:txBody>
      </p:sp>
      <p:pic>
        <p:nvPicPr>
          <p:cNvPr id="61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1317625"/>
            <a:ext cx="5341938" cy="5027613"/>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52227" name="TextBox 4"/>
          <p:cNvSpPr txBox="1">
            <a:spLocks noChangeArrowheads="1"/>
          </p:cNvSpPr>
          <p:nvPr/>
        </p:nvSpPr>
        <p:spPr bwMode="auto">
          <a:xfrm>
            <a:off x="1408113" y="935038"/>
            <a:ext cx="5530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Mandate Period – Jewish Agency-issued Revenue Stamps</a:t>
            </a:r>
          </a:p>
        </p:txBody>
      </p:sp>
      <p:sp>
        <p:nvSpPr>
          <p:cNvPr id="52228"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47</a:t>
            </a:r>
          </a:p>
        </p:txBody>
      </p:sp>
      <p:sp>
        <p:nvSpPr>
          <p:cNvPr id="52229" name="TextBox 4"/>
          <p:cNvSpPr txBox="1">
            <a:spLocks noChangeArrowheads="1"/>
          </p:cNvSpPr>
          <p:nvPr/>
        </p:nvSpPr>
        <p:spPr bwMode="auto">
          <a:xfrm>
            <a:off x="5943600" y="3200400"/>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Used for chocolate</a:t>
            </a:r>
          </a:p>
        </p:txBody>
      </p:sp>
      <p:pic>
        <p:nvPicPr>
          <p:cNvPr id="5223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1038" y="1935163"/>
            <a:ext cx="32004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53251" name="TextBox 4"/>
          <p:cNvSpPr txBox="1">
            <a:spLocks noChangeArrowheads="1"/>
          </p:cNvSpPr>
          <p:nvPr/>
        </p:nvSpPr>
        <p:spPr bwMode="auto">
          <a:xfrm>
            <a:off x="1690688" y="742950"/>
            <a:ext cx="5529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Mandate Period – Jewish Agency-issued Revenue Stamps</a:t>
            </a:r>
          </a:p>
        </p:txBody>
      </p:sp>
      <p:sp>
        <p:nvSpPr>
          <p:cNvPr id="53252"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48</a:t>
            </a:r>
          </a:p>
        </p:txBody>
      </p:sp>
      <p:sp>
        <p:nvSpPr>
          <p:cNvPr id="53253" name="TextBox 4"/>
          <p:cNvSpPr txBox="1">
            <a:spLocks noChangeArrowheads="1"/>
          </p:cNvSpPr>
          <p:nvPr/>
        </p:nvSpPr>
        <p:spPr bwMode="auto">
          <a:xfrm>
            <a:off x="842963" y="1401763"/>
            <a:ext cx="16938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Used for Singer </a:t>
            </a:r>
          </a:p>
          <a:p>
            <a:pPr eaLnBrk="1" hangingPunct="1">
              <a:spcBef>
                <a:spcPct val="0"/>
              </a:spcBef>
              <a:buFontTx/>
              <a:buNone/>
            </a:pPr>
            <a:r>
              <a:rPr lang="en-US" altLang="en-US" sz="1800"/>
              <a:t>sewing machine</a:t>
            </a:r>
          </a:p>
        </p:txBody>
      </p:sp>
      <p:pic>
        <p:nvPicPr>
          <p:cNvPr id="532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1263" y="2047875"/>
            <a:ext cx="6942137"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54275" name="TextBox 4"/>
          <p:cNvSpPr txBox="1">
            <a:spLocks noChangeArrowheads="1"/>
          </p:cNvSpPr>
          <p:nvPr/>
        </p:nvSpPr>
        <p:spPr bwMode="auto">
          <a:xfrm>
            <a:off x="1846263" y="735013"/>
            <a:ext cx="459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Mandate Period –  City-Issued Revenue Stamps</a:t>
            </a:r>
          </a:p>
        </p:txBody>
      </p:sp>
      <p:sp>
        <p:nvSpPr>
          <p:cNvPr id="54276"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49</a:t>
            </a:r>
          </a:p>
        </p:txBody>
      </p:sp>
      <p:sp>
        <p:nvSpPr>
          <p:cNvPr id="54277" name="TextBox 4"/>
          <p:cNvSpPr txBox="1">
            <a:spLocks noChangeArrowheads="1"/>
          </p:cNvSpPr>
          <p:nvPr/>
        </p:nvSpPr>
        <p:spPr bwMode="auto">
          <a:xfrm>
            <a:off x="842963" y="1401763"/>
            <a:ext cx="69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Safad</a:t>
            </a:r>
          </a:p>
        </p:txBody>
      </p:sp>
      <p:pic>
        <p:nvPicPr>
          <p:cNvPr id="542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014538"/>
            <a:ext cx="5172075"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55299" name="TextBox 4"/>
          <p:cNvSpPr txBox="1">
            <a:spLocks noChangeArrowheads="1"/>
          </p:cNvSpPr>
          <p:nvPr/>
        </p:nvSpPr>
        <p:spPr bwMode="auto">
          <a:xfrm>
            <a:off x="2411413" y="735013"/>
            <a:ext cx="3462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JNF – Jewish National Fund Stamps</a:t>
            </a:r>
          </a:p>
        </p:txBody>
      </p:sp>
      <p:sp>
        <p:nvSpPr>
          <p:cNvPr id="55300"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50</a:t>
            </a:r>
          </a:p>
        </p:txBody>
      </p:sp>
      <p:sp>
        <p:nvSpPr>
          <p:cNvPr id="55301" name="TextBox 4"/>
          <p:cNvSpPr txBox="1">
            <a:spLocks noChangeArrowheads="1"/>
          </p:cNvSpPr>
          <p:nvPr/>
        </p:nvSpPr>
        <p:spPr bwMode="auto">
          <a:xfrm>
            <a:off x="842963" y="1401763"/>
            <a:ext cx="895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Bar Ilan</a:t>
            </a:r>
          </a:p>
        </p:txBody>
      </p:sp>
      <p:pic>
        <p:nvPicPr>
          <p:cNvPr id="553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9550" y="1401763"/>
            <a:ext cx="3124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Box 2"/>
          <p:cNvSpPr txBox="1">
            <a:spLocks noChangeArrowheads="1"/>
          </p:cNvSpPr>
          <p:nvPr/>
        </p:nvSpPr>
        <p:spPr bwMode="auto">
          <a:xfrm>
            <a:off x="6815138" y="4102100"/>
            <a:ext cx="16398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t>In Hebrew, JNF is </a:t>
            </a:r>
          </a:p>
          <a:p>
            <a:pPr eaLnBrk="1" hangingPunct="1">
              <a:spcBef>
                <a:spcPct val="0"/>
              </a:spcBef>
              <a:buFontTx/>
              <a:buNone/>
            </a:pPr>
            <a:r>
              <a:rPr lang="en-US" altLang="en-US" sz="1600"/>
              <a:t>Keren Kayemet </a:t>
            </a:r>
          </a:p>
          <a:p>
            <a:pPr eaLnBrk="1" hangingPunct="1">
              <a:spcBef>
                <a:spcPct val="0"/>
              </a:spcBef>
              <a:buFontTx/>
              <a:buNone/>
            </a:pPr>
            <a:r>
              <a:rPr lang="en-US" altLang="en-US" sz="1600"/>
              <a:t>Le Yisrael or KKL</a:t>
            </a:r>
          </a:p>
        </p:txBody>
      </p:sp>
      <p:sp>
        <p:nvSpPr>
          <p:cNvPr id="55304" name="TextBox 8"/>
          <p:cNvSpPr txBox="1">
            <a:spLocks noChangeArrowheads="1"/>
          </p:cNvSpPr>
          <p:nvPr/>
        </p:nvSpPr>
        <p:spPr bwMode="auto">
          <a:xfrm>
            <a:off x="6773863" y="2170113"/>
            <a:ext cx="1676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t>JNF stamps raised funds for land purchase in </a:t>
            </a:r>
          </a:p>
          <a:p>
            <a:pPr algn="ctr" eaLnBrk="1" hangingPunct="1">
              <a:spcBef>
                <a:spcPct val="0"/>
              </a:spcBef>
              <a:buFontTx/>
              <a:buNone/>
            </a:pPr>
            <a:r>
              <a:rPr lang="en-US" altLang="en-US" sz="1600"/>
              <a:t>Palestine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56323" name="TextBox 4"/>
          <p:cNvSpPr txBox="1">
            <a:spLocks noChangeArrowheads="1"/>
          </p:cNvSpPr>
          <p:nvPr/>
        </p:nvSpPr>
        <p:spPr bwMode="auto">
          <a:xfrm>
            <a:off x="2411413" y="735013"/>
            <a:ext cx="3462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JNF – Jewish National Fund Stamps</a:t>
            </a:r>
          </a:p>
        </p:txBody>
      </p:sp>
      <p:sp>
        <p:nvSpPr>
          <p:cNvPr id="56324"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51</a:t>
            </a:r>
          </a:p>
        </p:txBody>
      </p:sp>
      <p:sp>
        <p:nvSpPr>
          <p:cNvPr id="56325" name="TextBox 4"/>
          <p:cNvSpPr txBox="1">
            <a:spLocks noChangeArrowheads="1"/>
          </p:cNvSpPr>
          <p:nvPr/>
        </p:nvSpPr>
        <p:spPr bwMode="auto">
          <a:xfrm>
            <a:off x="842963" y="1401763"/>
            <a:ext cx="1601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Diaspora Jewry</a:t>
            </a:r>
          </a:p>
        </p:txBody>
      </p:sp>
      <p:pic>
        <p:nvPicPr>
          <p:cNvPr id="5632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057400"/>
            <a:ext cx="55626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57347" name="TextBox 4"/>
          <p:cNvSpPr txBox="1">
            <a:spLocks noChangeArrowheads="1"/>
          </p:cNvSpPr>
          <p:nvPr/>
        </p:nvSpPr>
        <p:spPr bwMode="auto">
          <a:xfrm>
            <a:off x="2411413" y="735013"/>
            <a:ext cx="3462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JNF – Jewish National Fund Stamps</a:t>
            </a:r>
          </a:p>
        </p:txBody>
      </p:sp>
      <p:sp>
        <p:nvSpPr>
          <p:cNvPr id="57348"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52</a:t>
            </a:r>
          </a:p>
        </p:txBody>
      </p:sp>
      <p:sp>
        <p:nvSpPr>
          <p:cNvPr id="57349" name="TextBox 4"/>
          <p:cNvSpPr txBox="1">
            <a:spLocks noChangeArrowheads="1"/>
          </p:cNvSpPr>
          <p:nvPr/>
        </p:nvSpPr>
        <p:spPr bwMode="auto">
          <a:xfrm>
            <a:off x="842963" y="1401763"/>
            <a:ext cx="1336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Various Tags</a:t>
            </a:r>
          </a:p>
        </p:txBody>
      </p:sp>
      <p:pic>
        <p:nvPicPr>
          <p:cNvPr id="573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1981200"/>
            <a:ext cx="655320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58371" name="TextBox 4"/>
          <p:cNvSpPr txBox="1">
            <a:spLocks noChangeArrowheads="1"/>
          </p:cNvSpPr>
          <p:nvPr/>
        </p:nvSpPr>
        <p:spPr bwMode="auto">
          <a:xfrm>
            <a:off x="2274888" y="735013"/>
            <a:ext cx="3771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Interim Period - JNF overprints - DOAR</a:t>
            </a:r>
          </a:p>
        </p:txBody>
      </p:sp>
      <p:sp>
        <p:nvSpPr>
          <p:cNvPr id="58372"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53</a:t>
            </a:r>
          </a:p>
        </p:txBody>
      </p:sp>
      <p:sp>
        <p:nvSpPr>
          <p:cNvPr id="58373" name="TextBox 4"/>
          <p:cNvSpPr txBox="1">
            <a:spLocks noChangeArrowheads="1"/>
          </p:cNvSpPr>
          <p:nvPr/>
        </p:nvSpPr>
        <p:spPr bwMode="auto">
          <a:xfrm>
            <a:off x="603250" y="1693863"/>
            <a:ext cx="887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Tel Aviv</a:t>
            </a:r>
          </a:p>
        </p:txBody>
      </p:sp>
      <p:sp>
        <p:nvSpPr>
          <p:cNvPr id="58374" name="TextBox 6"/>
          <p:cNvSpPr txBox="1">
            <a:spLocks noChangeArrowheads="1"/>
          </p:cNvSpPr>
          <p:nvPr/>
        </p:nvSpPr>
        <p:spPr bwMode="auto">
          <a:xfrm>
            <a:off x="376238" y="3467100"/>
            <a:ext cx="1341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Tel Aviv stamps – straight line overprint</a:t>
            </a:r>
          </a:p>
        </p:txBody>
      </p:sp>
      <p:sp>
        <p:nvSpPr>
          <p:cNvPr id="58375" name="TextBox 7"/>
          <p:cNvSpPr txBox="1">
            <a:spLocks noChangeArrowheads="1"/>
          </p:cNvSpPr>
          <p:nvPr/>
        </p:nvSpPr>
        <p:spPr bwMode="auto">
          <a:xfrm>
            <a:off x="6858000" y="1108075"/>
            <a:ext cx="1752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Jewish Agency (Minhalelet Ha’am) kept postal services going.</a:t>
            </a:r>
          </a:p>
        </p:txBody>
      </p:sp>
      <p:sp>
        <p:nvSpPr>
          <p:cNvPr id="58376" name="TextBox 8"/>
          <p:cNvSpPr txBox="1">
            <a:spLocks noChangeArrowheads="1"/>
          </p:cNvSpPr>
          <p:nvPr/>
        </p:nvSpPr>
        <p:spPr bwMode="auto">
          <a:xfrm>
            <a:off x="6892925" y="2667000"/>
            <a:ext cx="1752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Jewish Agency overprinted JNF stamps with Hebrew word for posts – DOAR.</a:t>
            </a:r>
          </a:p>
        </p:txBody>
      </p:sp>
      <p:pic>
        <p:nvPicPr>
          <p:cNvPr id="583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825" y="1401763"/>
            <a:ext cx="4541838"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59395" name="TextBox 4"/>
          <p:cNvSpPr txBox="1">
            <a:spLocks noChangeArrowheads="1"/>
          </p:cNvSpPr>
          <p:nvPr/>
        </p:nvSpPr>
        <p:spPr bwMode="auto">
          <a:xfrm>
            <a:off x="2274888" y="735013"/>
            <a:ext cx="3771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Interim Period - JNF overprints - DOAR</a:t>
            </a:r>
          </a:p>
        </p:txBody>
      </p:sp>
      <p:sp>
        <p:nvSpPr>
          <p:cNvPr id="59396"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54</a:t>
            </a:r>
          </a:p>
        </p:txBody>
      </p:sp>
      <p:sp>
        <p:nvSpPr>
          <p:cNvPr id="59397" name="TextBox 4"/>
          <p:cNvSpPr txBox="1">
            <a:spLocks noChangeArrowheads="1"/>
          </p:cNvSpPr>
          <p:nvPr/>
        </p:nvSpPr>
        <p:spPr bwMode="auto">
          <a:xfrm>
            <a:off x="603250" y="1693863"/>
            <a:ext cx="669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Haifa</a:t>
            </a:r>
          </a:p>
        </p:txBody>
      </p:sp>
      <p:sp>
        <p:nvSpPr>
          <p:cNvPr id="59398" name="TextBox 6"/>
          <p:cNvSpPr txBox="1">
            <a:spLocks noChangeArrowheads="1"/>
          </p:cNvSpPr>
          <p:nvPr/>
        </p:nvSpPr>
        <p:spPr bwMode="auto">
          <a:xfrm>
            <a:off x="266700" y="2286000"/>
            <a:ext cx="1343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DOAR in a circle</a:t>
            </a:r>
          </a:p>
        </p:txBody>
      </p:sp>
      <p:pic>
        <p:nvPicPr>
          <p:cNvPr id="593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7800"/>
            <a:ext cx="59436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60419" name="TextBox 4"/>
          <p:cNvSpPr txBox="1">
            <a:spLocks noChangeArrowheads="1"/>
          </p:cNvSpPr>
          <p:nvPr/>
        </p:nvSpPr>
        <p:spPr bwMode="auto">
          <a:xfrm>
            <a:off x="2274888" y="735013"/>
            <a:ext cx="3771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Interim Period - JNF overprints - DOAR</a:t>
            </a:r>
          </a:p>
        </p:txBody>
      </p:sp>
      <p:sp>
        <p:nvSpPr>
          <p:cNvPr id="60420"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55</a:t>
            </a:r>
          </a:p>
        </p:txBody>
      </p:sp>
      <p:sp>
        <p:nvSpPr>
          <p:cNvPr id="60421" name="TextBox 4"/>
          <p:cNvSpPr txBox="1">
            <a:spLocks noChangeArrowheads="1"/>
          </p:cNvSpPr>
          <p:nvPr/>
        </p:nvSpPr>
        <p:spPr bwMode="auto">
          <a:xfrm>
            <a:off x="914400" y="1241425"/>
            <a:ext cx="1220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Ramat Gan</a:t>
            </a:r>
          </a:p>
        </p:txBody>
      </p:sp>
      <p:pic>
        <p:nvPicPr>
          <p:cNvPr id="604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828800"/>
            <a:ext cx="6834188"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61443" name="TextBox 4"/>
          <p:cNvSpPr txBox="1">
            <a:spLocks noChangeArrowheads="1"/>
          </p:cNvSpPr>
          <p:nvPr/>
        </p:nvSpPr>
        <p:spPr bwMode="auto">
          <a:xfrm>
            <a:off x="2755900" y="735013"/>
            <a:ext cx="280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Interim Period – Siege Cities</a:t>
            </a:r>
          </a:p>
        </p:txBody>
      </p:sp>
      <p:sp>
        <p:nvSpPr>
          <p:cNvPr id="61444"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56</a:t>
            </a:r>
          </a:p>
        </p:txBody>
      </p:sp>
      <p:sp>
        <p:nvSpPr>
          <p:cNvPr id="61445" name="TextBox 4"/>
          <p:cNvSpPr txBox="1">
            <a:spLocks noChangeArrowheads="1"/>
          </p:cNvSpPr>
          <p:nvPr/>
        </p:nvSpPr>
        <p:spPr bwMode="auto">
          <a:xfrm>
            <a:off x="879475" y="217805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Safad</a:t>
            </a:r>
          </a:p>
        </p:txBody>
      </p:sp>
      <p:sp>
        <p:nvSpPr>
          <p:cNvPr id="61446" name="TextBox 6"/>
          <p:cNvSpPr txBox="1">
            <a:spLocks noChangeArrowheads="1"/>
          </p:cNvSpPr>
          <p:nvPr/>
        </p:nvSpPr>
        <p:spPr bwMode="auto">
          <a:xfrm>
            <a:off x="7162800" y="1606550"/>
            <a:ext cx="1447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t>Cities under Arab Siege printed their own stamps and set up their own postal systems.</a:t>
            </a:r>
          </a:p>
        </p:txBody>
      </p:sp>
      <p:pic>
        <p:nvPicPr>
          <p:cNvPr id="614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2838" y="1425575"/>
            <a:ext cx="36131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7171" name="TextBox 4"/>
          <p:cNvSpPr txBox="1">
            <a:spLocks noChangeArrowheads="1"/>
          </p:cNvSpPr>
          <p:nvPr/>
        </p:nvSpPr>
        <p:spPr bwMode="auto">
          <a:xfrm>
            <a:off x="2590800" y="914400"/>
            <a:ext cx="321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Map of Ottoman Empire in 1885</a:t>
            </a:r>
          </a:p>
        </p:txBody>
      </p:sp>
      <p:sp>
        <p:nvSpPr>
          <p:cNvPr id="7172" name="TextBox 5"/>
          <p:cNvSpPr txBox="1">
            <a:spLocks noChangeArrowheads="1"/>
          </p:cNvSpPr>
          <p:nvPr/>
        </p:nvSpPr>
        <p:spPr bwMode="auto">
          <a:xfrm>
            <a:off x="8153400" y="6416675"/>
            <a:ext cx="596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4</a:t>
            </a:r>
          </a:p>
        </p:txBody>
      </p:sp>
      <p:pic>
        <p:nvPicPr>
          <p:cNvPr id="7173"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447800"/>
            <a:ext cx="7699375" cy="4659313"/>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62467" name="TextBox 4"/>
          <p:cNvSpPr txBox="1">
            <a:spLocks noChangeArrowheads="1"/>
          </p:cNvSpPr>
          <p:nvPr/>
        </p:nvSpPr>
        <p:spPr bwMode="auto">
          <a:xfrm>
            <a:off x="2755900" y="735013"/>
            <a:ext cx="280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Interim Period – Siege Cities</a:t>
            </a:r>
          </a:p>
        </p:txBody>
      </p:sp>
      <p:sp>
        <p:nvSpPr>
          <p:cNvPr id="62468"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57</a:t>
            </a:r>
          </a:p>
        </p:txBody>
      </p:sp>
      <p:sp>
        <p:nvSpPr>
          <p:cNvPr id="62469" name="TextBox 4"/>
          <p:cNvSpPr txBox="1">
            <a:spLocks noChangeArrowheads="1"/>
          </p:cNvSpPr>
          <p:nvPr/>
        </p:nvSpPr>
        <p:spPr bwMode="auto">
          <a:xfrm>
            <a:off x="754063" y="1420813"/>
            <a:ext cx="1541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Rishon Le Zion</a:t>
            </a:r>
          </a:p>
        </p:txBody>
      </p:sp>
      <p:sp>
        <p:nvSpPr>
          <p:cNvPr id="62470" name="TextBox 6"/>
          <p:cNvSpPr txBox="1">
            <a:spLocks noChangeArrowheads="1"/>
          </p:cNvSpPr>
          <p:nvPr/>
        </p:nvSpPr>
        <p:spPr bwMode="auto">
          <a:xfrm>
            <a:off x="6705600" y="665163"/>
            <a:ext cx="1981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Cities under Arab Siege printed their own stamps and set up their own postal systems.</a:t>
            </a:r>
          </a:p>
        </p:txBody>
      </p:sp>
      <p:pic>
        <p:nvPicPr>
          <p:cNvPr id="624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063" y="1987550"/>
            <a:ext cx="7319962"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63491" name="TextBox 4"/>
          <p:cNvSpPr txBox="1">
            <a:spLocks noChangeArrowheads="1"/>
          </p:cNvSpPr>
          <p:nvPr/>
        </p:nvSpPr>
        <p:spPr bwMode="auto">
          <a:xfrm>
            <a:off x="2541588" y="919163"/>
            <a:ext cx="323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Interim Period – Emergency Post</a:t>
            </a:r>
          </a:p>
        </p:txBody>
      </p:sp>
      <p:sp>
        <p:nvSpPr>
          <p:cNvPr id="63492" name="TextBox 5"/>
          <p:cNvSpPr txBox="1">
            <a:spLocks noChangeArrowheads="1"/>
          </p:cNvSpPr>
          <p:nvPr/>
        </p:nvSpPr>
        <p:spPr bwMode="auto">
          <a:xfrm>
            <a:off x="8153400" y="6416675"/>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58</a:t>
            </a:r>
          </a:p>
        </p:txBody>
      </p:sp>
      <p:sp>
        <p:nvSpPr>
          <p:cNvPr id="63493" name="TextBox 6"/>
          <p:cNvSpPr txBox="1">
            <a:spLocks noChangeArrowheads="1"/>
          </p:cNvSpPr>
          <p:nvPr/>
        </p:nvSpPr>
        <p:spPr bwMode="auto">
          <a:xfrm>
            <a:off x="1066800" y="5562600"/>
            <a:ext cx="2362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Mandate pictorial stamps overprinted in Hebrew EMERGENCY POST</a:t>
            </a:r>
          </a:p>
        </p:txBody>
      </p:sp>
      <p:pic>
        <p:nvPicPr>
          <p:cNvPr id="634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73238"/>
            <a:ext cx="6265863"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64515" name="TextBox 4"/>
          <p:cNvSpPr txBox="1">
            <a:spLocks noChangeArrowheads="1"/>
          </p:cNvSpPr>
          <p:nvPr/>
        </p:nvSpPr>
        <p:spPr bwMode="auto">
          <a:xfrm>
            <a:off x="3124200" y="838200"/>
            <a:ext cx="2347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Interim Period – PATCO</a:t>
            </a:r>
          </a:p>
        </p:txBody>
      </p:sp>
      <p:sp>
        <p:nvSpPr>
          <p:cNvPr id="64516"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59</a:t>
            </a:r>
          </a:p>
        </p:txBody>
      </p:sp>
      <p:pic>
        <p:nvPicPr>
          <p:cNvPr id="645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905000"/>
            <a:ext cx="7631113"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7"/>
          <p:cNvSpPr txBox="1">
            <a:spLocks noChangeArrowheads="1"/>
          </p:cNvSpPr>
          <p:nvPr/>
        </p:nvSpPr>
        <p:spPr bwMode="auto">
          <a:xfrm>
            <a:off x="4495800" y="534511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Palestine Air Transport Company labels  - pure philatelic creations but they are collected.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65539" name="TextBox 4"/>
          <p:cNvSpPr txBox="1">
            <a:spLocks noChangeArrowheads="1"/>
          </p:cNvSpPr>
          <p:nvPr/>
        </p:nvSpPr>
        <p:spPr bwMode="auto">
          <a:xfrm>
            <a:off x="2841625" y="838200"/>
            <a:ext cx="291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Military Mail</a:t>
            </a:r>
          </a:p>
        </p:txBody>
      </p:sp>
      <p:sp>
        <p:nvSpPr>
          <p:cNvPr id="65540"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60</a:t>
            </a:r>
          </a:p>
        </p:txBody>
      </p:sp>
      <p:sp>
        <p:nvSpPr>
          <p:cNvPr id="65541" name="TextBox 7"/>
          <p:cNvSpPr txBox="1">
            <a:spLocks noChangeArrowheads="1"/>
          </p:cNvSpPr>
          <p:nvPr/>
        </p:nvSpPr>
        <p:spPr bwMode="auto">
          <a:xfrm>
            <a:off x="2438400" y="5715000"/>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Military set up its own postal service.</a:t>
            </a:r>
          </a:p>
        </p:txBody>
      </p:sp>
      <p:pic>
        <p:nvPicPr>
          <p:cNvPr id="655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2763" y="1254125"/>
            <a:ext cx="557847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66563" name="TextBox 4"/>
          <p:cNvSpPr txBox="1">
            <a:spLocks noChangeArrowheads="1"/>
          </p:cNvSpPr>
          <p:nvPr/>
        </p:nvSpPr>
        <p:spPr bwMode="auto">
          <a:xfrm>
            <a:off x="5505450" y="796925"/>
            <a:ext cx="2992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May 14, 1948</a:t>
            </a:r>
          </a:p>
        </p:txBody>
      </p:sp>
      <p:sp>
        <p:nvSpPr>
          <p:cNvPr id="66564"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61</a:t>
            </a:r>
          </a:p>
        </p:txBody>
      </p:sp>
      <p:sp>
        <p:nvSpPr>
          <p:cNvPr id="66565" name="TextBox 7"/>
          <p:cNvSpPr txBox="1">
            <a:spLocks noChangeArrowheads="1"/>
          </p:cNvSpPr>
          <p:nvPr/>
        </p:nvSpPr>
        <p:spPr bwMode="auto">
          <a:xfrm>
            <a:off x="6172200" y="5029200"/>
            <a:ext cx="22209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Hebrew Post – DOAR IVRI</a:t>
            </a:r>
          </a:p>
          <a:p>
            <a:pPr eaLnBrk="1" hangingPunct="1">
              <a:spcBef>
                <a:spcPct val="0"/>
              </a:spcBef>
              <a:buFontTx/>
              <a:buNone/>
            </a:pPr>
            <a:endParaRPr lang="en-US" altLang="en-US" sz="1400"/>
          </a:p>
          <a:p>
            <a:pPr eaLnBrk="1" hangingPunct="1">
              <a:spcBef>
                <a:spcPct val="0"/>
              </a:spcBef>
              <a:buFontTx/>
              <a:buNone/>
            </a:pPr>
            <a:r>
              <a:rPr lang="en-US" altLang="en-US" sz="1400"/>
              <a:t>First stamps issued on Sunday, May 16, 1948</a:t>
            </a:r>
          </a:p>
        </p:txBody>
      </p:sp>
      <p:pic>
        <p:nvPicPr>
          <p:cNvPr id="665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31825"/>
            <a:ext cx="4710113"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Box 8"/>
          <p:cNvSpPr txBox="1">
            <a:spLocks noChangeArrowheads="1"/>
          </p:cNvSpPr>
          <p:nvPr/>
        </p:nvSpPr>
        <p:spPr bwMode="auto">
          <a:xfrm>
            <a:off x="5902325" y="1371600"/>
            <a:ext cx="2220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First issue on presentation sheet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67587" name="TextBox 4"/>
          <p:cNvSpPr txBox="1">
            <a:spLocks noChangeArrowheads="1"/>
          </p:cNvSpPr>
          <p:nvPr/>
        </p:nvSpPr>
        <p:spPr bwMode="auto">
          <a:xfrm>
            <a:off x="838200" y="982663"/>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Tabs</a:t>
            </a:r>
          </a:p>
        </p:txBody>
      </p:sp>
      <p:sp>
        <p:nvSpPr>
          <p:cNvPr id="67588"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62</a:t>
            </a:r>
          </a:p>
        </p:txBody>
      </p:sp>
      <p:sp>
        <p:nvSpPr>
          <p:cNvPr id="67589" name="TextBox 7"/>
          <p:cNvSpPr txBox="1">
            <a:spLocks noChangeArrowheads="1"/>
          </p:cNvSpPr>
          <p:nvPr/>
        </p:nvSpPr>
        <p:spPr bwMode="auto">
          <a:xfrm>
            <a:off x="6172200" y="5029200"/>
            <a:ext cx="22209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NOTE TO COLLECTORS: </a:t>
            </a:r>
            <a:r>
              <a:rPr lang="en-US" altLang="en-US" sz="1400" b="1" i="1"/>
              <a:t>Both</a:t>
            </a:r>
            <a:r>
              <a:rPr lang="en-US" altLang="en-US" sz="1400"/>
              <a:t> the descriptive tab and the selvege must be kept.</a:t>
            </a:r>
          </a:p>
        </p:txBody>
      </p:sp>
      <p:sp>
        <p:nvSpPr>
          <p:cNvPr id="67590" name="TextBox 8"/>
          <p:cNvSpPr txBox="1">
            <a:spLocks noChangeArrowheads="1"/>
          </p:cNvSpPr>
          <p:nvPr/>
        </p:nvSpPr>
        <p:spPr bwMode="auto">
          <a:xfrm>
            <a:off x="5916613" y="2819400"/>
            <a:ext cx="2220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Two-Part Tab</a:t>
            </a:r>
          </a:p>
        </p:txBody>
      </p:sp>
      <p:pic>
        <p:nvPicPr>
          <p:cNvPr id="675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666750"/>
            <a:ext cx="2163763"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9"/>
          <p:cNvSpPr txBox="1">
            <a:spLocks noChangeArrowheads="1"/>
          </p:cNvSpPr>
          <p:nvPr/>
        </p:nvSpPr>
        <p:spPr bwMode="auto">
          <a:xfrm>
            <a:off x="381000" y="5181600"/>
            <a:ext cx="22209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a:t>Tabs:</a:t>
            </a:r>
            <a:r>
              <a:rPr lang="en-US" altLang="en-US" sz="1400"/>
              <a:t> Margins around the stamp sheet describing the stamps.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68611" name="TextBox 4"/>
          <p:cNvSpPr txBox="1">
            <a:spLocks noChangeArrowheads="1"/>
          </p:cNvSpPr>
          <p:nvPr/>
        </p:nvSpPr>
        <p:spPr bwMode="auto">
          <a:xfrm>
            <a:off x="3048000" y="842963"/>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Tabs</a:t>
            </a:r>
          </a:p>
        </p:txBody>
      </p:sp>
      <p:sp>
        <p:nvSpPr>
          <p:cNvPr id="68612"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63</a:t>
            </a:r>
          </a:p>
        </p:txBody>
      </p:sp>
      <p:sp>
        <p:nvSpPr>
          <p:cNvPr id="68613" name="TextBox 7"/>
          <p:cNvSpPr txBox="1">
            <a:spLocks noChangeArrowheads="1"/>
          </p:cNvSpPr>
          <p:nvPr/>
        </p:nvSpPr>
        <p:spPr bwMode="auto">
          <a:xfrm>
            <a:off x="6816725" y="4076700"/>
            <a:ext cx="1981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On POSTAGE DUES and OFFICIAL STAMPS, selvege is blank but treated as tab.</a:t>
            </a:r>
          </a:p>
        </p:txBody>
      </p:sp>
      <p:sp>
        <p:nvSpPr>
          <p:cNvPr id="68614" name="TextBox 8"/>
          <p:cNvSpPr txBox="1">
            <a:spLocks noChangeArrowheads="1"/>
          </p:cNvSpPr>
          <p:nvPr/>
        </p:nvSpPr>
        <p:spPr bwMode="auto">
          <a:xfrm>
            <a:off x="6705600" y="2446338"/>
            <a:ext cx="2220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Blank  Tab</a:t>
            </a:r>
          </a:p>
        </p:txBody>
      </p:sp>
      <p:pic>
        <p:nvPicPr>
          <p:cNvPr id="686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447800"/>
            <a:ext cx="508635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69635" name="TextBox 4"/>
          <p:cNvSpPr txBox="1">
            <a:spLocks noChangeArrowheads="1"/>
          </p:cNvSpPr>
          <p:nvPr/>
        </p:nvSpPr>
        <p:spPr bwMode="auto">
          <a:xfrm>
            <a:off x="2562225" y="842963"/>
            <a:ext cx="3105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Topical Stamps</a:t>
            </a:r>
          </a:p>
        </p:txBody>
      </p:sp>
      <p:sp>
        <p:nvSpPr>
          <p:cNvPr id="69636"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64</a:t>
            </a:r>
          </a:p>
        </p:txBody>
      </p:sp>
      <p:sp>
        <p:nvSpPr>
          <p:cNvPr id="69637" name="TextBox 8"/>
          <p:cNvSpPr txBox="1">
            <a:spLocks noChangeArrowheads="1"/>
          </p:cNvSpPr>
          <p:nvPr/>
        </p:nvSpPr>
        <p:spPr bwMode="auto">
          <a:xfrm>
            <a:off x="6238875" y="1371600"/>
            <a:ext cx="2220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Petach Tikvah</a:t>
            </a:r>
          </a:p>
        </p:txBody>
      </p:sp>
      <p:pic>
        <p:nvPicPr>
          <p:cNvPr id="696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785336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70659" name="TextBox 4"/>
          <p:cNvSpPr txBox="1">
            <a:spLocks noChangeArrowheads="1"/>
          </p:cNvSpPr>
          <p:nvPr/>
        </p:nvSpPr>
        <p:spPr bwMode="auto">
          <a:xfrm>
            <a:off x="2562225" y="842963"/>
            <a:ext cx="3105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Topical Stamps</a:t>
            </a:r>
          </a:p>
        </p:txBody>
      </p:sp>
      <p:sp>
        <p:nvSpPr>
          <p:cNvPr id="70660"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65</a:t>
            </a:r>
          </a:p>
        </p:txBody>
      </p:sp>
      <p:sp>
        <p:nvSpPr>
          <p:cNvPr id="70661" name="TextBox 8"/>
          <p:cNvSpPr txBox="1">
            <a:spLocks noChangeArrowheads="1"/>
          </p:cNvSpPr>
          <p:nvPr/>
        </p:nvSpPr>
        <p:spPr bwMode="auto">
          <a:xfrm>
            <a:off x="6705600" y="1371600"/>
            <a:ext cx="2220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Negev Camel</a:t>
            </a:r>
          </a:p>
        </p:txBody>
      </p:sp>
      <p:pic>
        <p:nvPicPr>
          <p:cNvPr id="706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2225" y="1352550"/>
            <a:ext cx="359410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71683" name="TextBox 4"/>
          <p:cNvSpPr txBox="1">
            <a:spLocks noChangeArrowheads="1"/>
          </p:cNvSpPr>
          <p:nvPr/>
        </p:nvSpPr>
        <p:spPr bwMode="auto">
          <a:xfrm>
            <a:off x="2562225" y="842963"/>
            <a:ext cx="3105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Topical Stamps</a:t>
            </a:r>
          </a:p>
        </p:txBody>
      </p:sp>
      <p:sp>
        <p:nvSpPr>
          <p:cNvPr id="71684"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66</a:t>
            </a:r>
          </a:p>
        </p:txBody>
      </p:sp>
      <p:sp>
        <p:nvSpPr>
          <p:cNvPr id="71685" name="TextBox 8"/>
          <p:cNvSpPr txBox="1">
            <a:spLocks noChangeArrowheads="1"/>
          </p:cNvSpPr>
          <p:nvPr/>
        </p:nvSpPr>
        <p:spPr bwMode="auto">
          <a:xfrm>
            <a:off x="6577013" y="1352550"/>
            <a:ext cx="2220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High Holidays</a:t>
            </a:r>
          </a:p>
        </p:txBody>
      </p:sp>
      <p:pic>
        <p:nvPicPr>
          <p:cNvPr id="716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0"/>
            <a:ext cx="7681913"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8195" name="TextBox 4"/>
          <p:cNvSpPr txBox="1">
            <a:spLocks noChangeArrowheads="1"/>
          </p:cNvSpPr>
          <p:nvPr/>
        </p:nvSpPr>
        <p:spPr bwMode="auto">
          <a:xfrm>
            <a:off x="2590800" y="914400"/>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Forerunner Period - Petach Tiqvah</a:t>
            </a:r>
          </a:p>
        </p:txBody>
      </p:sp>
      <p:sp>
        <p:nvSpPr>
          <p:cNvPr id="8196" name="TextBox 5"/>
          <p:cNvSpPr txBox="1">
            <a:spLocks noChangeArrowheads="1"/>
          </p:cNvSpPr>
          <p:nvPr/>
        </p:nvSpPr>
        <p:spPr bwMode="auto">
          <a:xfrm>
            <a:off x="8153400" y="6416675"/>
            <a:ext cx="596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5</a:t>
            </a:r>
          </a:p>
        </p:txBody>
      </p:sp>
      <p:pic>
        <p:nvPicPr>
          <p:cNvPr id="819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90800" y="1524000"/>
            <a:ext cx="3352800" cy="4214813"/>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72707" name="TextBox 4"/>
          <p:cNvSpPr txBox="1">
            <a:spLocks noChangeArrowheads="1"/>
          </p:cNvSpPr>
          <p:nvPr/>
        </p:nvSpPr>
        <p:spPr bwMode="auto">
          <a:xfrm>
            <a:off x="2562225" y="842963"/>
            <a:ext cx="3105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Topical Stamps</a:t>
            </a:r>
          </a:p>
        </p:txBody>
      </p:sp>
      <p:sp>
        <p:nvSpPr>
          <p:cNvPr id="72708"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67</a:t>
            </a:r>
          </a:p>
        </p:txBody>
      </p:sp>
      <p:sp>
        <p:nvSpPr>
          <p:cNvPr id="72709" name="TextBox 8"/>
          <p:cNvSpPr txBox="1">
            <a:spLocks noChangeArrowheads="1"/>
          </p:cNvSpPr>
          <p:nvPr/>
        </p:nvSpPr>
        <p:spPr bwMode="auto">
          <a:xfrm>
            <a:off x="6526213" y="842963"/>
            <a:ext cx="2220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Clock Towers</a:t>
            </a:r>
          </a:p>
        </p:txBody>
      </p:sp>
      <p:pic>
        <p:nvPicPr>
          <p:cNvPr id="727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295400"/>
            <a:ext cx="6881813"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73731" name="TextBox 4"/>
          <p:cNvSpPr txBox="1">
            <a:spLocks noChangeArrowheads="1"/>
          </p:cNvSpPr>
          <p:nvPr/>
        </p:nvSpPr>
        <p:spPr bwMode="auto">
          <a:xfrm>
            <a:off x="533400" y="828675"/>
            <a:ext cx="3105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Topical Stamps</a:t>
            </a:r>
          </a:p>
        </p:txBody>
      </p:sp>
      <p:sp>
        <p:nvSpPr>
          <p:cNvPr id="73732"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68</a:t>
            </a:r>
          </a:p>
        </p:txBody>
      </p:sp>
      <p:sp>
        <p:nvSpPr>
          <p:cNvPr id="73733" name="TextBox 8"/>
          <p:cNvSpPr txBox="1">
            <a:spLocks noChangeArrowheads="1"/>
          </p:cNvSpPr>
          <p:nvPr/>
        </p:nvSpPr>
        <p:spPr bwMode="auto">
          <a:xfrm>
            <a:off x="6526213" y="842963"/>
            <a:ext cx="2220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3000 years Jerusalem</a:t>
            </a:r>
          </a:p>
        </p:txBody>
      </p:sp>
      <p:pic>
        <p:nvPicPr>
          <p:cNvPr id="737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326313" cy="42084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74755" name="TextBox 4"/>
          <p:cNvSpPr txBox="1">
            <a:spLocks noChangeArrowheads="1"/>
          </p:cNvSpPr>
          <p:nvPr/>
        </p:nvSpPr>
        <p:spPr bwMode="auto">
          <a:xfrm>
            <a:off x="533400" y="828675"/>
            <a:ext cx="3105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Topical Stamps</a:t>
            </a:r>
          </a:p>
        </p:txBody>
      </p:sp>
      <p:sp>
        <p:nvSpPr>
          <p:cNvPr id="74756"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69</a:t>
            </a:r>
          </a:p>
        </p:txBody>
      </p:sp>
      <p:sp>
        <p:nvSpPr>
          <p:cNvPr id="74757" name="TextBox 8"/>
          <p:cNvSpPr txBox="1">
            <a:spLocks noChangeArrowheads="1"/>
          </p:cNvSpPr>
          <p:nvPr/>
        </p:nvSpPr>
        <p:spPr bwMode="auto">
          <a:xfrm>
            <a:off x="6526213" y="842963"/>
            <a:ext cx="2220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Personalities</a:t>
            </a:r>
          </a:p>
        </p:txBody>
      </p:sp>
      <p:pic>
        <p:nvPicPr>
          <p:cNvPr id="747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35100"/>
            <a:ext cx="452278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75779" name="TextBox 4"/>
          <p:cNvSpPr txBox="1">
            <a:spLocks noChangeArrowheads="1"/>
          </p:cNvSpPr>
          <p:nvPr/>
        </p:nvSpPr>
        <p:spPr bwMode="auto">
          <a:xfrm>
            <a:off x="533400" y="828675"/>
            <a:ext cx="3105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Topical Stamps</a:t>
            </a:r>
          </a:p>
        </p:txBody>
      </p:sp>
      <p:sp>
        <p:nvSpPr>
          <p:cNvPr id="75780"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70</a:t>
            </a:r>
          </a:p>
        </p:txBody>
      </p:sp>
      <p:sp>
        <p:nvSpPr>
          <p:cNvPr id="75781" name="TextBox 8"/>
          <p:cNvSpPr txBox="1">
            <a:spLocks noChangeArrowheads="1"/>
          </p:cNvSpPr>
          <p:nvPr/>
        </p:nvSpPr>
        <p:spPr bwMode="auto">
          <a:xfrm>
            <a:off x="5638800" y="842963"/>
            <a:ext cx="3159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770 Eastern Parkway or Chabad</a:t>
            </a:r>
          </a:p>
        </p:txBody>
      </p:sp>
      <p:pic>
        <p:nvPicPr>
          <p:cNvPr id="757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651000"/>
            <a:ext cx="7943850" cy="451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76803" name="TextBox 4"/>
          <p:cNvSpPr txBox="1">
            <a:spLocks noChangeArrowheads="1"/>
          </p:cNvSpPr>
          <p:nvPr/>
        </p:nvSpPr>
        <p:spPr bwMode="auto">
          <a:xfrm>
            <a:off x="730250" y="828675"/>
            <a:ext cx="270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Definitives</a:t>
            </a:r>
          </a:p>
        </p:txBody>
      </p:sp>
      <p:sp>
        <p:nvSpPr>
          <p:cNvPr id="76804"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71</a:t>
            </a:r>
          </a:p>
        </p:txBody>
      </p:sp>
      <p:sp>
        <p:nvSpPr>
          <p:cNvPr id="76805" name="TextBox 8"/>
          <p:cNvSpPr txBox="1">
            <a:spLocks noChangeArrowheads="1"/>
          </p:cNvSpPr>
          <p:nvPr/>
        </p:nvSpPr>
        <p:spPr bwMode="auto">
          <a:xfrm>
            <a:off x="6096000" y="8255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t>Coin Stamp</a:t>
            </a:r>
          </a:p>
        </p:txBody>
      </p:sp>
      <p:pic>
        <p:nvPicPr>
          <p:cNvPr id="768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24000"/>
            <a:ext cx="2541588"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77827" name="TextBox 4"/>
          <p:cNvSpPr txBox="1">
            <a:spLocks noChangeArrowheads="1"/>
          </p:cNvSpPr>
          <p:nvPr/>
        </p:nvSpPr>
        <p:spPr bwMode="auto">
          <a:xfrm>
            <a:off x="730250" y="766763"/>
            <a:ext cx="270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Definitives</a:t>
            </a:r>
          </a:p>
        </p:txBody>
      </p:sp>
      <p:sp>
        <p:nvSpPr>
          <p:cNvPr id="77828"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72</a:t>
            </a:r>
          </a:p>
        </p:txBody>
      </p:sp>
      <p:sp>
        <p:nvSpPr>
          <p:cNvPr id="77829" name="TextBox 8"/>
          <p:cNvSpPr txBox="1">
            <a:spLocks noChangeArrowheads="1"/>
          </p:cNvSpPr>
          <p:nvPr/>
        </p:nvSpPr>
        <p:spPr bwMode="auto">
          <a:xfrm>
            <a:off x="6588125" y="22098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t>Shekel Stamp</a:t>
            </a:r>
          </a:p>
        </p:txBody>
      </p:sp>
      <p:pic>
        <p:nvPicPr>
          <p:cNvPr id="778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720725"/>
            <a:ext cx="280987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78851" name="TextBox 4"/>
          <p:cNvSpPr txBox="1">
            <a:spLocks noChangeArrowheads="1"/>
          </p:cNvSpPr>
          <p:nvPr/>
        </p:nvSpPr>
        <p:spPr bwMode="auto">
          <a:xfrm>
            <a:off x="730250" y="650875"/>
            <a:ext cx="270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Definitives</a:t>
            </a:r>
          </a:p>
        </p:txBody>
      </p:sp>
      <p:sp>
        <p:nvSpPr>
          <p:cNvPr id="78852"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73</a:t>
            </a:r>
          </a:p>
        </p:txBody>
      </p:sp>
      <p:sp>
        <p:nvSpPr>
          <p:cNvPr id="78853" name="TextBox 8"/>
          <p:cNvSpPr txBox="1">
            <a:spLocks noChangeArrowheads="1"/>
          </p:cNvSpPr>
          <p:nvPr/>
        </p:nvSpPr>
        <p:spPr bwMode="auto">
          <a:xfrm>
            <a:off x="6588125" y="22098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t>Landscape - Elat</a:t>
            </a:r>
          </a:p>
        </p:txBody>
      </p:sp>
      <p:pic>
        <p:nvPicPr>
          <p:cNvPr id="788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375" y="1214438"/>
            <a:ext cx="3679825"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79875" name="TextBox 4"/>
          <p:cNvSpPr txBox="1">
            <a:spLocks noChangeArrowheads="1"/>
          </p:cNvSpPr>
          <p:nvPr/>
        </p:nvSpPr>
        <p:spPr bwMode="auto">
          <a:xfrm>
            <a:off x="744538" y="685800"/>
            <a:ext cx="2681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Stationery</a:t>
            </a:r>
          </a:p>
        </p:txBody>
      </p:sp>
      <p:sp>
        <p:nvSpPr>
          <p:cNvPr id="79876"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74</a:t>
            </a:r>
          </a:p>
        </p:txBody>
      </p:sp>
      <p:sp>
        <p:nvSpPr>
          <p:cNvPr id="79877" name="TextBox 8"/>
          <p:cNvSpPr txBox="1">
            <a:spLocks noChangeArrowheads="1"/>
          </p:cNvSpPr>
          <p:nvPr/>
        </p:nvSpPr>
        <p:spPr bwMode="auto">
          <a:xfrm>
            <a:off x="6705600" y="5486400"/>
            <a:ext cx="2209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Stationery includes: air letter sheets, postal cards and envelopes.</a:t>
            </a:r>
          </a:p>
        </p:txBody>
      </p:sp>
      <p:pic>
        <p:nvPicPr>
          <p:cNvPr id="798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61341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80899" name="TextBox 4"/>
          <p:cNvSpPr txBox="1">
            <a:spLocks noChangeArrowheads="1"/>
          </p:cNvSpPr>
          <p:nvPr/>
        </p:nvSpPr>
        <p:spPr bwMode="auto">
          <a:xfrm>
            <a:off x="1189038" y="685800"/>
            <a:ext cx="313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Jordan Stamps </a:t>
            </a:r>
          </a:p>
        </p:txBody>
      </p:sp>
      <p:sp>
        <p:nvSpPr>
          <p:cNvPr id="80900"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75</a:t>
            </a:r>
          </a:p>
        </p:txBody>
      </p:sp>
      <p:sp>
        <p:nvSpPr>
          <p:cNvPr id="80901" name="TextBox 4"/>
          <p:cNvSpPr txBox="1">
            <a:spLocks noChangeArrowheads="1"/>
          </p:cNvSpPr>
          <p:nvPr/>
        </p:nvSpPr>
        <p:spPr bwMode="auto">
          <a:xfrm>
            <a:off x="2557463" y="5440363"/>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Jordan controlled West Bank of the Jordan River 1948-1967 and overprinted their stamps for West Bank.</a:t>
            </a:r>
          </a:p>
        </p:txBody>
      </p:sp>
      <p:pic>
        <p:nvPicPr>
          <p:cNvPr id="809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6181725"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81923" name="TextBox 4"/>
          <p:cNvSpPr txBox="1">
            <a:spLocks noChangeArrowheads="1"/>
          </p:cNvSpPr>
          <p:nvPr/>
        </p:nvSpPr>
        <p:spPr bwMode="auto">
          <a:xfrm>
            <a:off x="1241425" y="869950"/>
            <a:ext cx="303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Egypt Stamps </a:t>
            </a:r>
          </a:p>
        </p:txBody>
      </p:sp>
      <p:sp>
        <p:nvSpPr>
          <p:cNvPr id="81924"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76</a:t>
            </a:r>
          </a:p>
        </p:txBody>
      </p:sp>
      <p:sp>
        <p:nvSpPr>
          <p:cNvPr id="81925" name="TextBox 4"/>
          <p:cNvSpPr txBox="1">
            <a:spLocks noChangeArrowheads="1"/>
          </p:cNvSpPr>
          <p:nvPr/>
        </p:nvSpPr>
        <p:spPr bwMode="auto">
          <a:xfrm>
            <a:off x="2557463" y="5440363"/>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t>Egypt controlled Sinai and Gaza 1948-1967 and overprinted their stamps for these areas.</a:t>
            </a:r>
          </a:p>
        </p:txBody>
      </p:sp>
      <p:pic>
        <p:nvPicPr>
          <p:cNvPr id="819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72294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9219" name="TextBox 4"/>
          <p:cNvSpPr txBox="1">
            <a:spLocks noChangeArrowheads="1"/>
          </p:cNvSpPr>
          <p:nvPr/>
        </p:nvSpPr>
        <p:spPr bwMode="auto">
          <a:xfrm>
            <a:off x="2895600" y="914400"/>
            <a:ext cx="2741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Forerunner Period - Austria</a:t>
            </a:r>
          </a:p>
        </p:txBody>
      </p:sp>
      <p:sp>
        <p:nvSpPr>
          <p:cNvPr id="9220" name="TextBox 5"/>
          <p:cNvSpPr txBox="1">
            <a:spLocks noChangeArrowheads="1"/>
          </p:cNvSpPr>
          <p:nvPr/>
        </p:nvSpPr>
        <p:spPr bwMode="auto">
          <a:xfrm>
            <a:off x="8153400" y="6416675"/>
            <a:ext cx="596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6</a:t>
            </a:r>
          </a:p>
        </p:txBody>
      </p:sp>
      <p:pic>
        <p:nvPicPr>
          <p:cNvPr id="9221"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14600" y="1524000"/>
            <a:ext cx="3789363" cy="4579938"/>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82947" name="TextBox 4"/>
          <p:cNvSpPr txBox="1">
            <a:spLocks noChangeArrowheads="1"/>
          </p:cNvSpPr>
          <p:nvPr/>
        </p:nvSpPr>
        <p:spPr bwMode="auto">
          <a:xfrm>
            <a:off x="2438400" y="1054100"/>
            <a:ext cx="3854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Radio Revenue Stamps</a:t>
            </a:r>
          </a:p>
        </p:txBody>
      </p:sp>
      <p:sp>
        <p:nvSpPr>
          <p:cNvPr id="82948"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77</a:t>
            </a:r>
          </a:p>
        </p:txBody>
      </p:sp>
      <p:pic>
        <p:nvPicPr>
          <p:cNvPr id="829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313" y="2209800"/>
            <a:ext cx="76104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83971" name="TextBox 4"/>
          <p:cNvSpPr txBox="1">
            <a:spLocks noChangeArrowheads="1"/>
          </p:cNvSpPr>
          <p:nvPr/>
        </p:nvSpPr>
        <p:spPr bwMode="auto">
          <a:xfrm>
            <a:off x="2278063" y="1054100"/>
            <a:ext cx="4175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Purchase Revenue Stamps</a:t>
            </a:r>
          </a:p>
        </p:txBody>
      </p:sp>
      <p:sp>
        <p:nvSpPr>
          <p:cNvPr id="83972"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78</a:t>
            </a:r>
          </a:p>
        </p:txBody>
      </p:sp>
      <p:pic>
        <p:nvPicPr>
          <p:cNvPr id="839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59125"/>
            <a:ext cx="8763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84995" name="TextBox 4"/>
          <p:cNvSpPr txBox="1">
            <a:spLocks noChangeArrowheads="1"/>
          </p:cNvSpPr>
          <p:nvPr/>
        </p:nvSpPr>
        <p:spPr bwMode="auto">
          <a:xfrm>
            <a:off x="1250950" y="862013"/>
            <a:ext cx="6064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Special Revenue Stamps for areas won in 1967</a:t>
            </a:r>
          </a:p>
          <a:p>
            <a:pPr algn="ctr" eaLnBrk="1" hangingPunct="1">
              <a:spcBef>
                <a:spcPct val="0"/>
              </a:spcBef>
              <a:buFontTx/>
              <a:buNone/>
            </a:pPr>
            <a:endParaRPr lang="en-US" altLang="en-US" sz="1800"/>
          </a:p>
        </p:txBody>
      </p:sp>
      <p:sp>
        <p:nvSpPr>
          <p:cNvPr id="84996"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79</a:t>
            </a:r>
          </a:p>
        </p:txBody>
      </p:sp>
      <p:pic>
        <p:nvPicPr>
          <p:cNvPr id="849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08125"/>
            <a:ext cx="5726113"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Box 3"/>
          <p:cNvSpPr txBox="1">
            <a:spLocks noChangeArrowheads="1"/>
          </p:cNvSpPr>
          <p:nvPr/>
        </p:nvSpPr>
        <p:spPr bwMode="auto">
          <a:xfrm>
            <a:off x="6919913" y="2438400"/>
            <a:ext cx="200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t>Military Revenues for West Bank</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86019" name="TextBox 4"/>
          <p:cNvSpPr txBox="1">
            <a:spLocks noChangeArrowheads="1"/>
          </p:cNvSpPr>
          <p:nvPr/>
        </p:nvSpPr>
        <p:spPr bwMode="auto">
          <a:xfrm>
            <a:off x="1250950" y="625475"/>
            <a:ext cx="6064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Modern Israel – Special Revenue Stamps for areas won in 1967</a:t>
            </a:r>
          </a:p>
          <a:p>
            <a:pPr algn="ctr" eaLnBrk="1" hangingPunct="1">
              <a:spcBef>
                <a:spcPct val="0"/>
              </a:spcBef>
              <a:buFontTx/>
              <a:buNone/>
            </a:pPr>
            <a:endParaRPr lang="en-US" altLang="en-US" sz="1800"/>
          </a:p>
        </p:txBody>
      </p:sp>
      <p:sp>
        <p:nvSpPr>
          <p:cNvPr id="86020"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80</a:t>
            </a:r>
          </a:p>
        </p:txBody>
      </p:sp>
      <p:sp>
        <p:nvSpPr>
          <p:cNvPr id="86021" name="TextBox 3"/>
          <p:cNvSpPr txBox="1">
            <a:spLocks noChangeArrowheads="1"/>
          </p:cNvSpPr>
          <p:nvPr/>
        </p:nvSpPr>
        <p:spPr bwMode="auto">
          <a:xfrm>
            <a:off x="6919913" y="2438400"/>
            <a:ext cx="2009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t>Exit Pass from West Bank with Israel Revenues</a:t>
            </a:r>
          </a:p>
        </p:txBody>
      </p:sp>
      <p:pic>
        <p:nvPicPr>
          <p:cNvPr id="860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06488"/>
            <a:ext cx="5805488"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381000" y="138113"/>
            <a:ext cx="8229600" cy="639762"/>
          </a:xfrm>
        </p:spPr>
        <p:txBody>
          <a:bodyPr/>
          <a:lstStyle/>
          <a:p>
            <a:pPr algn="l" eaLnBrk="1" hangingPunct="1"/>
            <a:r>
              <a:rPr lang="en-US" altLang="en-US" sz="1200" smtClean="0"/>
              <a:t>#133  Jewish History Overview of Palestine and Israel through Holy Land Stamps</a:t>
            </a:r>
          </a:p>
        </p:txBody>
      </p:sp>
      <p:sp>
        <p:nvSpPr>
          <p:cNvPr id="87043" name="TextBox 4"/>
          <p:cNvSpPr txBox="1">
            <a:spLocks noChangeArrowheads="1"/>
          </p:cNvSpPr>
          <p:nvPr/>
        </p:nvSpPr>
        <p:spPr bwMode="auto">
          <a:xfrm>
            <a:off x="1584325" y="1600200"/>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t>Just a small taste of what is involved in Holy Land philately.</a:t>
            </a:r>
          </a:p>
          <a:p>
            <a:pPr algn="ctr" eaLnBrk="1" hangingPunct="1">
              <a:spcBef>
                <a:spcPct val="0"/>
              </a:spcBef>
              <a:buFontTx/>
              <a:buNone/>
            </a:pPr>
            <a:endParaRPr lang="en-US" altLang="en-US" sz="1800"/>
          </a:p>
        </p:txBody>
      </p:sp>
      <p:sp>
        <p:nvSpPr>
          <p:cNvPr id="87044" name="TextBox 5"/>
          <p:cNvSpPr txBox="1">
            <a:spLocks noChangeArrowheads="1"/>
          </p:cNvSpPr>
          <p:nvPr/>
        </p:nvSpPr>
        <p:spPr bwMode="auto">
          <a:xfrm>
            <a:off x="8123238" y="6408738"/>
            <a:ext cx="67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80</a:t>
            </a:r>
          </a:p>
        </p:txBody>
      </p:sp>
      <p:sp>
        <p:nvSpPr>
          <p:cNvPr id="87045" name="TextBox 3"/>
          <p:cNvSpPr txBox="1">
            <a:spLocks noChangeArrowheads="1"/>
          </p:cNvSpPr>
          <p:nvPr/>
        </p:nvSpPr>
        <p:spPr bwMode="auto">
          <a:xfrm>
            <a:off x="3124200" y="3124200"/>
            <a:ext cx="335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000"/>
              <a:t>Thank you!</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81000" y="274638"/>
            <a:ext cx="8229600" cy="639762"/>
          </a:xfrm>
        </p:spPr>
        <p:txBody>
          <a:bodyPr/>
          <a:lstStyle/>
          <a:p>
            <a:pPr algn="l" eaLnBrk="1" hangingPunct="1"/>
            <a:r>
              <a:rPr lang="en-US" altLang="en-US" sz="1200" smtClean="0"/>
              <a:t>#133  Jewish History Overview of Palestine and Israel through Holy Land Stamps</a:t>
            </a:r>
          </a:p>
        </p:txBody>
      </p:sp>
      <p:sp>
        <p:nvSpPr>
          <p:cNvPr id="10243" name="TextBox 4"/>
          <p:cNvSpPr txBox="1">
            <a:spLocks noChangeArrowheads="1"/>
          </p:cNvSpPr>
          <p:nvPr/>
        </p:nvSpPr>
        <p:spPr bwMode="auto">
          <a:xfrm>
            <a:off x="2895600" y="914400"/>
            <a:ext cx="2478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Forerunner Period - Italy</a:t>
            </a:r>
          </a:p>
        </p:txBody>
      </p:sp>
      <p:sp>
        <p:nvSpPr>
          <p:cNvPr id="10244" name="TextBox 5"/>
          <p:cNvSpPr txBox="1">
            <a:spLocks noChangeArrowheads="1"/>
          </p:cNvSpPr>
          <p:nvPr/>
        </p:nvSpPr>
        <p:spPr bwMode="auto">
          <a:xfrm>
            <a:off x="8153400" y="6416675"/>
            <a:ext cx="596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t>Slide 7</a:t>
            </a:r>
          </a:p>
        </p:txBody>
      </p:sp>
      <p:pic>
        <p:nvPicPr>
          <p:cNvPr id="1024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524000"/>
            <a:ext cx="6562725" cy="436721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TotalTime>
  <Words>6516</Words>
  <Application>Microsoft Office PowerPoint</Application>
  <PresentationFormat>On-screen Show (4:3)</PresentationFormat>
  <Paragraphs>579</Paragraphs>
  <Slides>84</Slides>
  <Notes>82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84</vt:i4>
      </vt:variant>
    </vt:vector>
  </HeadingPairs>
  <TitlesOfParts>
    <vt:vector size="87" baseType="lpstr">
      <vt:lpstr>Calibri</vt:lpstr>
      <vt:lpstr>Arial</vt:lpstr>
      <vt:lpstr>Office Theme</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lpstr>#133  Jewish History Overview of Palestine and Israel through Holy Land Stamps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#133 Jewish History Overview of Palestine and Israel  through Holy Land Stamps</dc:title>
  <dc:creator>Vicki Galecki</dc:creator>
  <cp:lastModifiedBy>Vicki Galecki</cp:lastModifiedBy>
  <cp:revision>28</cp:revision>
  <dcterms:created xsi:type="dcterms:W3CDTF">2011-01-24T21:06:40Z</dcterms:created>
  <dcterms:modified xsi:type="dcterms:W3CDTF">2014-10-09T22:06:55Z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