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57" r:id="rId3"/>
    <p:sldId id="258" r:id="rId4"/>
    <p:sldId id="259" r:id="rId5"/>
    <p:sldId id="261" r:id="rId6"/>
    <p:sldId id="260" r:id="rId7"/>
    <p:sldId id="262" r:id="rId8"/>
    <p:sldId id="263" r:id="rId9"/>
    <p:sldId id="264" r:id="rId10"/>
    <p:sldId id="275" r:id="rId11"/>
    <p:sldId id="265" r:id="rId12"/>
    <p:sldId id="266" r:id="rId13"/>
    <p:sldId id="267" r:id="rId14"/>
    <p:sldId id="268" r:id="rId15"/>
    <p:sldId id="269" r:id="rId16"/>
    <p:sldId id="270" r:id="rId17"/>
    <p:sldId id="271" r:id="rId18"/>
    <p:sldId id="272" r:id="rId19"/>
    <p:sldId id="273" r:id="rId20"/>
    <p:sldId id="274" r:id="rId21"/>
    <p:sldId id="276" r:id="rId22"/>
    <p:sldId id="277" r:id="rId23"/>
    <p:sldId id="278" r:id="rId24"/>
    <p:sldId id="279" r:id="rId25"/>
    <p:sldId id="280" r:id="rId26"/>
    <p:sldId id="291" r:id="rId27"/>
    <p:sldId id="281" r:id="rId28"/>
    <p:sldId id="282" r:id="rId29"/>
    <p:sldId id="283" r:id="rId30"/>
    <p:sldId id="284" r:id="rId31"/>
    <p:sldId id="285" r:id="rId32"/>
    <p:sldId id="286" r:id="rId33"/>
    <p:sldId id="287" r:id="rId34"/>
    <p:sldId id="288" r:id="rId35"/>
    <p:sldId id="289" r:id="rId36"/>
    <p:sldId id="290"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3" d="100"/>
          <a:sy n="93" d="100"/>
        </p:scale>
        <p:origin x="-870" y="-96"/>
      </p:cViewPr>
      <p:guideLst>
        <p:guide orient="horz" pos="2160"/>
        <p:guide pos="2880"/>
      </p:guideLst>
    </p:cSldViewPr>
  </p:slideViewPr>
  <p:notesTextViewPr>
    <p:cViewPr>
      <p:scale>
        <a:sx n="100" d="100"/>
        <a:sy n="100" d="100"/>
      </p:scale>
      <p:origin x="0" y="0"/>
    </p:cViewPr>
  </p:notesTextViewPr>
  <p:notesViewPr>
    <p:cSldViewPr>
      <p:cViewPr varScale="1">
        <p:scale>
          <a:sx n="67" d="100"/>
          <a:sy n="67" d="100"/>
        </p:scale>
        <p:origin x="-173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758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9808089A-DDCF-4CC1-9E72-4415FB680E96}" type="slidenum">
              <a:rPr lang="en-US"/>
              <a:pPr>
                <a:defRPr/>
              </a:pPr>
              <a:t>‹#›</a:t>
            </a:fld>
            <a:endParaRPr lang="en-US"/>
          </a:p>
        </p:txBody>
      </p:sp>
    </p:spTree>
    <p:extLst>
      <p:ext uri="{BB962C8B-B14F-4D97-AF65-F5344CB8AC3E}">
        <p14:creationId xmlns:p14="http://schemas.microsoft.com/office/powerpoint/2010/main" val="20240177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956480E-20D4-4DDC-BE19-100AE0734210}" type="slidenum">
              <a:rPr lang="en-US" altLang="en-US" smtClean="0"/>
              <a:pPr eaLnBrk="1" hangingPunct="1"/>
              <a:t>4</a:t>
            </a:fld>
            <a:endParaRPr lang="en-US" altLang="en-US" smtClean="0"/>
          </a:p>
        </p:txBody>
      </p:sp>
      <p:sp>
        <p:nvSpPr>
          <p:cNvPr id="68611" name="Rectangle 2"/>
          <p:cNvSpPr>
            <a:spLocks noRo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en-US" altLang="en-US" b="1" smtClean="0"/>
              <a:t>SLIDE 1</a:t>
            </a:r>
          </a:p>
          <a:p>
            <a:pPr eaLnBrk="1" hangingPunct="1"/>
            <a:r>
              <a:rPr lang="en-US" altLang="en-US" b="1" smtClean="0"/>
              <a:t>1901 Zion Issue</a:t>
            </a:r>
            <a:r>
              <a:rPr lang="en-US" altLang="en-US" smtClean="0"/>
              <a:t> – Essay of the first stamp of the JNF.</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F7675A0-FCCB-49D6-AC9A-0A2AD164BC0B}" type="slidenum">
              <a:rPr lang="en-US" altLang="en-US" smtClean="0"/>
              <a:pPr eaLnBrk="1" hangingPunct="1"/>
              <a:t>13</a:t>
            </a:fld>
            <a:endParaRPr lang="en-US" altLang="en-US" smtClean="0"/>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algn="just" eaLnBrk="1" hangingPunct="1"/>
            <a:r>
              <a:rPr lang="en-US" altLang="en-US" b="1" smtClean="0"/>
              <a:t>SLIDE 10   1909 Max Nordau – This essay has the name Max Nordau on it in both Hebrew and Latin letters.  The JNF designation does not appear on the essay.  The issued stamp is shown at the top.</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CF583AC-B0D9-4441-842E-2558620F7F50}" type="slidenum">
              <a:rPr lang="en-US" altLang="en-US" smtClean="0"/>
              <a:pPr eaLnBrk="1" hangingPunct="1"/>
              <a:t>14</a:t>
            </a:fld>
            <a:endParaRPr lang="en-US" altLang="en-US" smtClean="0"/>
          </a:p>
        </p:txBody>
      </p:sp>
      <p:sp>
        <p:nvSpPr>
          <p:cNvPr id="78851" name="Rectangle 2"/>
          <p:cNvSpPr>
            <a:spLocks noRo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algn="just" eaLnBrk="1" hangingPunct="1"/>
            <a:r>
              <a:rPr lang="en-US" altLang="en-US" b="1" smtClean="0"/>
              <a:t>SLIDE 11     1909 Max Nordau Issue – Color trials of the stamp issued to honor Max Nordau on his 60th birthday.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0060655-1580-4688-9BF5-2D6F1F23AB4C}" type="slidenum">
              <a:rPr lang="en-US" altLang="en-US" smtClean="0"/>
              <a:pPr eaLnBrk="1" hangingPunct="1"/>
              <a:t>15</a:t>
            </a:fld>
            <a:endParaRPr lang="en-US" altLang="en-US" smtClean="0"/>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algn="just" eaLnBrk="1" hangingPunct="1"/>
            <a:r>
              <a:rPr lang="en-US" altLang="en-US" b="1" smtClean="0"/>
              <a:t>SLIDE 12    1912 Palestine Landscape Issue – Imperforate Essays.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2214A75-987B-4177-B10B-922D7A657628}" type="slidenum">
              <a:rPr lang="en-US" altLang="en-US" smtClean="0"/>
              <a:pPr eaLnBrk="1" hangingPunct="1"/>
              <a:t>16</a:t>
            </a:fld>
            <a:endParaRPr lang="en-US" altLang="en-US" smtClean="0"/>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algn="just" eaLnBrk="1" hangingPunct="1"/>
            <a:r>
              <a:rPr lang="en-US" altLang="en-US" b="1" smtClean="0"/>
              <a:t>SLIDE 13     1912 Palestine Landscape Issue – Engraving by Herman Struck.  The Palestine landscape stamps were based on this engraving.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820BD77-472A-4AFE-A9EF-FF180378E942}" type="slidenum">
              <a:rPr lang="en-US" altLang="en-US" smtClean="0"/>
              <a:pPr eaLnBrk="1" hangingPunct="1"/>
              <a:t>17</a:t>
            </a:fld>
            <a:endParaRPr lang="en-US" altLang="en-US" smtClean="0"/>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algn="just" eaLnBrk="1" hangingPunct="1"/>
            <a:r>
              <a:rPr lang="en-US" altLang="en-US" b="1" smtClean="0"/>
              <a:t>SLIDE 14    1912 Palestine Landscape Issue – Imperforate color trials and/or proofs.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E0A4BE-E76A-4C82-9BA2-F61709DE01A4}" type="slidenum">
              <a:rPr lang="en-US" altLang="en-US" smtClean="0"/>
              <a:pPr eaLnBrk="1" hangingPunct="1"/>
              <a:t>18</a:t>
            </a:fld>
            <a:endParaRPr lang="en-US" altLang="en-US" smtClean="0"/>
          </a:p>
        </p:txBody>
      </p:sp>
      <p:sp>
        <p:nvSpPr>
          <p:cNvPr id="82947" name="Rectangle 2"/>
          <p:cNvSpPr>
            <a:spLocks noRo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algn="just" eaLnBrk="1" hangingPunct="1"/>
            <a:r>
              <a:rPr lang="en-US" altLang="en-US" b="1" smtClean="0"/>
              <a:t>SLIDE 15   1937 Wing and Wheel – Essays printed on gummed paper.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8288633-3C77-4EA8-994E-2CD5D4992430}" type="slidenum">
              <a:rPr lang="en-US" altLang="en-US" smtClean="0"/>
              <a:pPr eaLnBrk="1" hangingPunct="1"/>
              <a:t>19</a:t>
            </a:fld>
            <a:endParaRPr lang="en-US" altLang="en-US" smtClean="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algn="just" eaLnBrk="1" hangingPunct="1"/>
            <a:r>
              <a:rPr lang="en-US" altLang="en-US" b="1" smtClean="0"/>
              <a:t>SLIDE 16   1937 Aliyah Stamps – Essays.  There are no values shown on the essays.  The issued stamps have Hebrew letters representing numerals in little circles on both sides of the stamps.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30DE05-B76C-439A-984C-6C8C20F73FBD}" type="slidenum">
              <a:rPr lang="en-US" altLang="en-US" smtClean="0"/>
              <a:pPr eaLnBrk="1" hangingPunct="1"/>
              <a:t>20</a:t>
            </a:fld>
            <a:endParaRPr lang="en-US" altLang="en-US" smtClean="0"/>
          </a:p>
        </p:txBody>
      </p:sp>
      <p:sp>
        <p:nvSpPr>
          <p:cNvPr id="84995" name="Rectangle 2"/>
          <p:cNvSpPr>
            <a:spLocks noRo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algn="just" eaLnBrk="1" hangingPunct="1"/>
            <a:r>
              <a:rPr lang="en-US" altLang="en-US" b="1" smtClean="0"/>
              <a:t>SLIDE 17    1938 Kibbutz Ner David – Ungummed Imperforate essay in red.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E05524D-29AF-46CC-BB05-EA71EC378EDB}" type="slidenum">
              <a:rPr lang="en-US" altLang="en-US" smtClean="0"/>
              <a:pPr eaLnBrk="1" hangingPunct="1"/>
              <a:t>21</a:t>
            </a:fld>
            <a:endParaRPr lang="en-US" altLang="en-US" smtClean="0"/>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algn="just" eaLnBrk="1" hangingPunct="1"/>
            <a:r>
              <a:rPr lang="en-US" altLang="en-US" b="1" smtClean="0"/>
              <a:t>SLIDE 18  1939 Construction and Defense Series – Black proof of the Tractor Stamp.  The design includes the quotation “Thou Shalt Bring Redemption to the Land.”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3F359DF-5475-4C26-905D-9C0E7FD24154}" type="slidenum">
              <a:rPr lang="en-US" altLang="en-US" smtClean="0"/>
              <a:pPr eaLnBrk="1" hangingPunct="1"/>
              <a:t>22</a:t>
            </a:fld>
            <a:endParaRPr lang="en-US" altLang="en-US" smtClean="0"/>
          </a:p>
        </p:txBody>
      </p:sp>
      <p:sp>
        <p:nvSpPr>
          <p:cNvPr id="87043" name="Rectangle 2"/>
          <p:cNvSpPr>
            <a:spLocks noRo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algn="just" eaLnBrk="1" hangingPunct="1"/>
            <a:r>
              <a:rPr lang="en-US" altLang="en-US" b="1" smtClean="0"/>
              <a:t>SLIDE 19   1939 Construction and Defense Series – Black proof of the Tirat Zvi Stamp.  The stamp shows a view of the kibbutz which was also a tower and stockade settlement active in the defense against attacks.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322917F-C3A1-45B0-975C-976FF656811E}" type="slidenum">
              <a:rPr lang="en-US" altLang="en-US" smtClean="0"/>
              <a:pPr eaLnBrk="1" hangingPunct="1"/>
              <a:t>5</a:t>
            </a:fld>
            <a:endParaRPr lang="en-US" altLang="en-US" smtClean="0"/>
          </a:p>
        </p:txBody>
      </p:sp>
      <p:sp>
        <p:nvSpPr>
          <p:cNvPr id="69635" name="Rectangle 2"/>
          <p:cNvSpPr>
            <a:spLocks noRo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algn="just" eaLnBrk="1" hangingPunct="1"/>
            <a:r>
              <a:rPr lang="en-US" altLang="en-US" b="1" smtClean="0"/>
              <a:t>SLIDE 2     1901 Zion Stamp – Proof of the Zion Stamp.  There is no serial number in the left side double tab.</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ADAD08D-0465-48A1-8A4A-0FA8B837B6D6}" type="slidenum">
              <a:rPr lang="en-US" altLang="en-US" smtClean="0"/>
              <a:pPr eaLnBrk="1" hangingPunct="1"/>
              <a:t>23</a:t>
            </a:fld>
            <a:endParaRPr lang="en-US" altLang="en-US" smtClean="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algn="just" eaLnBrk="1" hangingPunct="1"/>
            <a:r>
              <a:rPr lang="en-US" altLang="en-US" b="1" smtClean="0"/>
              <a:t>SLIDE 20    1939 Construction and Defense Series – Black proof of the 50 MILS value of the Huleh Survey Stamp printed with an essay of an unused defense series stamp.</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C292C5F-95CF-41D1-ACA9-B54B7068382B}" type="slidenum">
              <a:rPr lang="en-US" altLang="en-US" smtClean="0"/>
              <a:pPr eaLnBrk="1" hangingPunct="1"/>
              <a:t>24</a:t>
            </a:fld>
            <a:endParaRPr lang="en-US" altLang="en-US" smtClean="0"/>
          </a:p>
        </p:txBody>
      </p:sp>
      <p:sp>
        <p:nvSpPr>
          <p:cNvPr id="89091" name="Rectangle 2"/>
          <p:cNvSpPr>
            <a:spLocks noRo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algn="just" eaLnBrk="1" hangingPunct="1"/>
            <a:r>
              <a:rPr lang="en-US" altLang="en-US" b="1" smtClean="0"/>
              <a:t>SLIDE 21   Black Proof of an essay of an unused stamp.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2241CD-24DF-4744-AE65-F3F01AFB2A6C}" type="slidenum">
              <a:rPr lang="en-US" altLang="en-US" smtClean="0"/>
              <a:pPr eaLnBrk="1" hangingPunct="1"/>
              <a:t>25</a:t>
            </a:fld>
            <a:endParaRPr lang="en-US" altLang="en-US" smtClean="0"/>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algn="just" eaLnBrk="1" hangingPunct="1"/>
            <a:r>
              <a:rPr lang="en-US" altLang="en-US" b="1" smtClean="0"/>
              <a:t>SLIDE 22     1939 Construction and Defense Series – Black proof of the Hanita Stamp along with essays of the stamp showing a 5 mil value instead of the issued  1 mil value.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p:spPr>
        <p:txBody>
          <a:bodyPr/>
          <a:lstStyle/>
          <a:p>
            <a:pPr eaLnBrk="1" hangingPunct="1"/>
            <a:r>
              <a:rPr lang="en-US" altLang="en-US" b="1" smtClean="0"/>
              <a:t>Slide 23 - 1941 Bilu Issue </a:t>
            </a:r>
            <a:r>
              <a:rPr lang="en-US" altLang="en-US" smtClean="0"/>
              <a:t>– Imperforate color trials of the Bilu Stamp.</a:t>
            </a:r>
          </a:p>
        </p:txBody>
      </p:sp>
      <p:sp>
        <p:nvSpPr>
          <p:cNvPr id="91140"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E2C8618-B7C6-4DDA-A699-991EF83706E5}" type="slidenum">
              <a:rPr lang="en-US" altLang="en-US" smtClean="0"/>
              <a:pPr eaLnBrk="1" hangingPunct="1"/>
              <a:t>26</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AA8BDB4-424D-4FB5-98CA-3AFEC9B77631}" type="slidenum">
              <a:rPr lang="en-US" altLang="en-US" smtClean="0"/>
              <a:pPr eaLnBrk="1" hangingPunct="1"/>
              <a:t>27</a:t>
            </a:fld>
            <a:endParaRPr lang="en-US" altLang="en-US" smtClean="0"/>
          </a:p>
        </p:txBody>
      </p:sp>
      <p:sp>
        <p:nvSpPr>
          <p:cNvPr id="92163" name="Rectangle 2"/>
          <p:cNvSpPr>
            <a:spLocks noRo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b="1" smtClean="0"/>
              <a:t>Slide 24 - 1944 Chaim Weizmann Issue – </a:t>
            </a:r>
            <a:r>
              <a:rPr lang="en-US" altLang="en-US" smtClean="0"/>
              <a:t>Large size proof sheet of the stamp honoring the first president of the State of Israel.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80935D-74C9-4A98-B1C2-3A9BE14062CA}" type="slidenum">
              <a:rPr lang="en-US" altLang="en-US" smtClean="0"/>
              <a:pPr eaLnBrk="1" hangingPunct="1"/>
              <a:t>28</a:t>
            </a:fld>
            <a:endParaRPr lang="en-US" altLang="en-US" smtClean="0"/>
          </a:p>
        </p:txBody>
      </p:sp>
      <p:sp>
        <p:nvSpPr>
          <p:cNvPr id="93187" name="Rectangle 2"/>
          <p:cNvSpPr>
            <a:spLocks noRo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r>
              <a:rPr lang="en-US" altLang="en-US" b="1" smtClean="0"/>
              <a:t>Slide 25 - 1945 Jewish Sports Issue</a:t>
            </a:r>
            <a:r>
              <a:rPr lang="en-US" altLang="en-US" smtClean="0"/>
              <a:t> – Black Proofs and Imperforate Color Trials.  Inscribed “Be of Good Courage, and Let Us Prove Strong.”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8A2530C-91FD-4F52-BAB8-98DACF7769A0}" type="slidenum">
              <a:rPr lang="en-US" altLang="en-US" smtClean="0"/>
              <a:pPr eaLnBrk="1" hangingPunct="1"/>
              <a:t>29</a:t>
            </a:fld>
            <a:endParaRPr lang="en-US" altLang="en-US" smtClean="0"/>
          </a:p>
        </p:txBody>
      </p:sp>
      <p:sp>
        <p:nvSpPr>
          <p:cNvPr id="94211" name="Rectangle 2"/>
          <p:cNvSpPr>
            <a:spLocks noRo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en-US" altLang="en-US" b="1" smtClean="0"/>
              <a:t>Slide 26 - 1946 Anilevitz Issue</a:t>
            </a:r>
            <a:r>
              <a:rPr lang="en-US" altLang="en-US" smtClean="0"/>
              <a:t> – Photo of the original design of the Stamp Frame.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126BFE-967A-466C-84F2-7C0838D3FEED}" type="slidenum">
              <a:rPr lang="en-US" altLang="en-US" smtClean="0"/>
              <a:pPr eaLnBrk="1" hangingPunct="1"/>
              <a:t>30</a:t>
            </a:fld>
            <a:endParaRPr lang="en-US" altLang="en-US" smtClean="0"/>
          </a:p>
        </p:txBody>
      </p:sp>
      <p:sp>
        <p:nvSpPr>
          <p:cNvPr id="95235" name="Rectangle 2"/>
          <p:cNvSpPr>
            <a:spLocks noRo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r>
              <a:rPr lang="en-US" altLang="en-US" b="1" smtClean="0"/>
              <a:t>Slide 27 - 1946 Fighters For Freedom Series </a:t>
            </a:r>
            <a:r>
              <a:rPr lang="en-US" altLang="en-US" smtClean="0"/>
              <a:t>– Photo of the original design of the Stamp Frame.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214A972-F21B-49D9-B39E-978DD4BA6F05}" type="slidenum">
              <a:rPr lang="en-US" altLang="en-US" smtClean="0"/>
              <a:pPr eaLnBrk="1" hangingPunct="1"/>
              <a:t>31</a:t>
            </a:fld>
            <a:endParaRPr lang="en-US" altLang="en-US" smtClean="0"/>
          </a:p>
        </p:txBody>
      </p:sp>
      <p:sp>
        <p:nvSpPr>
          <p:cNvPr id="96259" name="Rectangle 2"/>
          <p:cNvSpPr>
            <a:spLocks noRo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r>
              <a:rPr lang="en-US" altLang="en-US" b="1" smtClean="0"/>
              <a:t>Slide 28 - 1950 Aliyah Issue</a:t>
            </a:r>
            <a:r>
              <a:rPr lang="en-US" altLang="en-US" smtClean="0"/>
              <a:t> – Imperforates.  Black Proofs.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BEA5F57-5F0C-4DEF-BC00-76A397877FBC}" type="slidenum">
              <a:rPr lang="en-US" altLang="en-US" smtClean="0"/>
              <a:pPr eaLnBrk="1" hangingPunct="1"/>
              <a:t>32</a:t>
            </a:fld>
            <a:endParaRPr lang="en-US" altLang="en-US" smtClean="0"/>
          </a:p>
        </p:txBody>
      </p:sp>
      <p:sp>
        <p:nvSpPr>
          <p:cNvPr id="97283" name="Rectangle 2"/>
          <p:cNvSpPr>
            <a:spLocks noRo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r>
              <a:rPr lang="en-US" altLang="en-US" b="1" smtClean="0"/>
              <a:t>Slide 29 - 1954 Second Aliyah Issue</a:t>
            </a:r>
            <a:r>
              <a:rPr lang="en-US" altLang="en-US" smtClean="0"/>
              <a:t> – Original drawings of the second Aliyah Issue singed by the artist, Maxim Shamir, Tel Aviv, Israel.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0D5064-96B0-42FA-BFEE-31B19749D6AF}" type="slidenum">
              <a:rPr lang="en-US" altLang="en-US" smtClean="0"/>
              <a:pPr eaLnBrk="1" hangingPunct="1"/>
              <a:t>6</a:t>
            </a:fld>
            <a:endParaRPr lang="en-US" altLang="en-US" smtClean="0"/>
          </a:p>
        </p:txBody>
      </p:sp>
      <p:sp>
        <p:nvSpPr>
          <p:cNvPr id="70659" name="Rectangle 2"/>
          <p:cNvSpPr>
            <a:spLocks noRo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algn="just" eaLnBrk="1" hangingPunct="1"/>
            <a:r>
              <a:rPr lang="en-US" altLang="en-US" b="1" smtClean="0"/>
              <a:t>SLIDE 3   1902 Zion Stamp – Color trials of the Zion Stamp.  The issued stamp is shown at the top.</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B49E965-9463-416C-8B8B-8D5D1E1876CB}" type="slidenum">
              <a:rPr lang="en-US" altLang="en-US" smtClean="0"/>
              <a:pPr eaLnBrk="1" hangingPunct="1"/>
              <a:t>33</a:t>
            </a:fld>
            <a:endParaRPr lang="en-US" altLang="en-US" smtClean="0"/>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r>
              <a:rPr lang="en-US" altLang="en-US" b="1" smtClean="0"/>
              <a:t>Slide 30 - 1974 Weizmann Centenary Issue</a:t>
            </a:r>
            <a:r>
              <a:rPr lang="en-US" altLang="en-US" smtClean="0"/>
              <a:t> – Essay.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521316-FDCE-401A-94E9-42DD091D74E7}" type="slidenum">
              <a:rPr lang="en-US" altLang="en-US" smtClean="0"/>
              <a:pPr eaLnBrk="1" hangingPunct="1"/>
              <a:t>34</a:t>
            </a:fld>
            <a:endParaRPr lang="en-US" altLang="en-US" smtClean="0"/>
          </a:p>
        </p:txBody>
      </p:sp>
      <p:sp>
        <p:nvSpPr>
          <p:cNvPr id="99331" name="Rectangle 2"/>
          <p:cNvSpPr>
            <a:spLocks noRo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r>
              <a:rPr lang="en-US" altLang="en-US" b="1" smtClean="0"/>
              <a:t>Slide 31 - 1976 Renewed Zion Stamp </a:t>
            </a:r>
            <a:r>
              <a:rPr lang="en-US" altLang="en-US" smtClean="0"/>
              <a:t>– Trial printing of the original Spanish version on reused paper.  The original and corrected Spanish versions are at the top.</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8F2C67E-3B3C-4D99-ABBC-F33E624869FE}" type="slidenum">
              <a:rPr lang="en-US" altLang="en-US" smtClean="0"/>
              <a:pPr eaLnBrk="1" hangingPunct="1"/>
              <a:t>35</a:t>
            </a:fld>
            <a:endParaRPr lang="en-US" altLang="en-US" smtClean="0"/>
          </a:p>
        </p:txBody>
      </p:sp>
      <p:sp>
        <p:nvSpPr>
          <p:cNvPr id="100355" name="Rectangle 2"/>
          <p:cNvSpPr>
            <a:spLocks noRo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r>
              <a:rPr lang="en-US" altLang="en-US" b="1" smtClean="0"/>
              <a:t>Slide 32 - 1906 Star of David Stamp – </a:t>
            </a:r>
            <a:r>
              <a:rPr lang="en-US" altLang="en-US" smtClean="0"/>
              <a:t>This is also a collection box control stamp used for sealing National Fund boxes.  The stamp is embossed.  The stamp exists in red on maroon to red on black, with intermediate shades.  Three different colors are shown.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A339D57-404D-40D6-9CB7-AF72709EC451}" type="slidenum">
              <a:rPr lang="en-US" altLang="en-US" smtClean="0"/>
              <a:pPr eaLnBrk="1" hangingPunct="1"/>
              <a:t>36</a:t>
            </a:fld>
            <a:endParaRPr lang="en-US" altLang="en-US" smtClean="0"/>
          </a:p>
        </p:txBody>
      </p:sp>
      <p:sp>
        <p:nvSpPr>
          <p:cNvPr id="101379" name="Rectangle 2"/>
          <p:cNvSpPr>
            <a:spLocks noRo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r>
              <a:rPr lang="en-US" altLang="en-US" b="1" smtClean="0"/>
              <a:t>Slide 33 - 1909 Herzl Issue – </a:t>
            </a:r>
            <a:r>
              <a:rPr lang="en-US" altLang="en-US" smtClean="0"/>
              <a:t>The issued stamp in three different formats.  With the Bezalel overprint and with the stamp “Made in Germany” on the gummed side, in violet and in maroon.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1ADD8F1-82E0-4943-A492-7FAC9394D4B8}" type="slidenum">
              <a:rPr lang="en-US" altLang="en-US" smtClean="0"/>
              <a:pPr eaLnBrk="1" hangingPunct="1"/>
              <a:t>37</a:t>
            </a:fld>
            <a:endParaRPr lang="en-US" altLang="en-US" smtClean="0"/>
          </a:p>
        </p:txBody>
      </p:sp>
      <p:sp>
        <p:nvSpPr>
          <p:cNvPr id="102403" name="Rectangle 2"/>
          <p:cNvSpPr>
            <a:spLocks noRo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r>
              <a:rPr lang="en-US" altLang="en-US" b="1" smtClean="0"/>
              <a:t>Slide 34- 1926 Leaders of the Jewish Renaissance Issue of the New York Office – </a:t>
            </a:r>
            <a:r>
              <a:rPr lang="en-US" altLang="en-US" smtClean="0"/>
              <a:t>Complete booklet pane of the stamp depicting Rabbi Samuel Mohilever.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248B791-159A-4DA8-9FE7-E74C2878B009}" type="slidenum">
              <a:rPr lang="en-US" altLang="en-US" smtClean="0"/>
              <a:pPr eaLnBrk="1" hangingPunct="1"/>
              <a:t>38</a:t>
            </a:fld>
            <a:endParaRPr lang="en-US" altLang="en-US" smtClean="0"/>
          </a:p>
        </p:txBody>
      </p:sp>
      <p:sp>
        <p:nvSpPr>
          <p:cNvPr id="103427" name="Rectangle 2"/>
          <p:cNvSpPr>
            <a:spLocks noRo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r>
              <a:rPr lang="en-US" altLang="en-US" b="1" smtClean="0"/>
              <a:t>Slide 35 - 1926 Leaders of the Jewish Renaissance – </a:t>
            </a:r>
            <a:r>
              <a:rPr lang="en-US" altLang="en-US" smtClean="0"/>
              <a:t>Complete booklet pane of the stamp depicting Moses Hess.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A1D12AE-DDC1-4306-90E4-BF93C522262A}" type="slidenum">
              <a:rPr lang="en-US" altLang="en-US" smtClean="0"/>
              <a:pPr eaLnBrk="1" hangingPunct="1"/>
              <a:t>39</a:t>
            </a:fld>
            <a:endParaRPr lang="en-US" altLang="en-US" smtClean="0"/>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r>
              <a:rPr lang="en-US" altLang="en-US" b="1" smtClean="0"/>
              <a:t>Slide 36 - 1926 Leaders of the Jewish Renaissance – </a:t>
            </a:r>
            <a:r>
              <a:rPr lang="en-US" altLang="en-US" smtClean="0"/>
              <a:t>Complete booklet pane of the stamp depicting Herman Schapira.</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094161-1B37-4CE9-A1DC-024420B98FA8}" type="slidenum">
              <a:rPr lang="en-US" altLang="en-US" smtClean="0"/>
              <a:pPr eaLnBrk="1" hangingPunct="1"/>
              <a:t>40</a:t>
            </a:fld>
            <a:endParaRPr lang="en-US" altLang="en-US" smtClean="0"/>
          </a:p>
        </p:txBody>
      </p:sp>
      <p:sp>
        <p:nvSpPr>
          <p:cNvPr id="105475" name="Rectangle 2"/>
          <p:cNvSpPr>
            <a:spLocks noRo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r>
              <a:rPr lang="en-US" altLang="en-US" b="1" smtClean="0"/>
              <a:t>Slide 37 -  1947 The Twelve Tribes Issue</a:t>
            </a:r>
            <a:r>
              <a:rPr lang="en-US" altLang="en-US" smtClean="0"/>
              <a:t> – Complete sheet of the Twelve Tribes of Israel stamps in 5 different colors.  A double selvage appears above the sheet of stamps.  The top selvedge contains the sheet serial number on the left and the price for the sheet “3 Lirot E.I.” on the right.  This was torn off when the sheet was sold.  The second selvedge repeats the above and, in addition, contains the text “Savings stamps for registering in the Bar Mitzvah Book of the Jewish National Fund.”</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32060A8-6F26-4632-A411-27AD1037669E}" type="slidenum">
              <a:rPr lang="en-US" altLang="en-US" smtClean="0"/>
              <a:pPr eaLnBrk="1" hangingPunct="1"/>
              <a:t>41</a:t>
            </a:fld>
            <a:endParaRPr lang="en-US" altLang="en-US" smtClean="0"/>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r>
              <a:rPr lang="en-US" altLang="en-US" b="1" smtClean="0"/>
              <a:t>Slide 38 - 1950 KKL and Tree – </a:t>
            </a:r>
            <a:r>
              <a:rPr lang="en-US" altLang="en-US" smtClean="0"/>
              <a:t>Uncut booklet panes.  Ordinarily, the panes would be separated along the imperforate horizontal rows.  The design is composed of the Hebrew letters KOOF, KOOF, LAMED, on the background of a young tree.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42F837E-4F48-4AE6-9987-04BFF1BBC88D}" type="slidenum">
              <a:rPr lang="en-US" altLang="en-US" smtClean="0"/>
              <a:pPr eaLnBrk="1" hangingPunct="1"/>
              <a:t>42</a:t>
            </a:fld>
            <a:endParaRPr lang="en-US" altLang="en-US" smtClean="0"/>
          </a:p>
        </p:txBody>
      </p:sp>
      <p:sp>
        <p:nvSpPr>
          <p:cNvPr id="107523" name="Rectangle 2"/>
          <p:cNvSpPr>
            <a:spLocks noRo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r>
              <a:rPr lang="en-US" altLang="en-US" b="1" smtClean="0"/>
              <a:t>Slide 39 - 1973 Shai Agnon Issue</a:t>
            </a:r>
            <a:r>
              <a:rPr lang="en-US" altLang="en-US" smtClean="0"/>
              <a:t> – Uncut sheets of the 0.25 value of the Shmuel Yosef Agnon Stamp issued to honor the writers receiving the Nobel Prize for Literature in 1965.</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51C057-CD4A-4CAA-BF46-5424AA890061}" type="slidenum">
              <a:rPr lang="en-US" altLang="en-US" smtClean="0"/>
              <a:pPr eaLnBrk="1" hangingPunct="1"/>
              <a:t>7</a:t>
            </a:fld>
            <a:endParaRPr lang="en-US" altLang="en-US" smtClean="0"/>
          </a:p>
        </p:txBody>
      </p:sp>
      <p:sp>
        <p:nvSpPr>
          <p:cNvPr id="71683" name="Rectangle 2"/>
          <p:cNvSpPr>
            <a:spLocks noRo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algn="just" eaLnBrk="1" hangingPunct="1"/>
            <a:r>
              <a:rPr lang="en-US" altLang="en-US" b="1" smtClean="0"/>
              <a:t>SLIDE 4       1902 Zion Stamp – Color trials of the Zion Stamp.</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97085A-55D7-47C2-86C4-8A9AB60D22DE}" type="slidenum">
              <a:rPr lang="en-US" altLang="en-US" smtClean="0"/>
              <a:pPr eaLnBrk="1" hangingPunct="1"/>
              <a:t>43</a:t>
            </a:fld>
            <a:endParaRPr lang="en-US" altLang="en-US" smtClean="0"/>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r>
              <a:rPr lang="en-US" altLang="en-US" b="1" smtClean="0"/>
              <a:t>Slide 40 -  1973 Shai Agnon Issue</a:t>
            </a:r>
            <a:r>
              <a:rPr lang="en-US" altLang="en-US" smtClean="0"/>
              <a:t> – Uncut sheets of the 0.50 value of the Agnon Stamp.</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8FF95CF-537F-4426-8162-885903EB0508}" type="slidenum">
              <a:rPr lang="en-US" altLang="en-US" smtClean="0"/>
              <a:pPr eaLnBrk="1" hangingPunct="1"/>
              <a:t>44</a:t>
            </a:fld>
            <a:endParaRPr lang="en-US" altLang="en-US" smtClean="0"/>
          </a:p>
        </p:txBody>
      </p:sp>
      <p:sp>
        <p:nvSpPr>
          <p:cNvPr id="109571" name="Rectangle 2"/>
          <p:cNvSpPr>
            <a:spLocks noRot="1" noChangeArrowheads="1" noTextEdit="1"/>
          </p:cNvSpPr>
          <p:nvPr>
            <p:ph type="sldImg"/>
          </p:nvPr>
        </p:nvSpPr>
        <p:spPr>
          <a:ln/>
        </p:spPr>
      </p:sp>
      <p:sp>
        <p:nvSpPr>
          <p:cNvPr id="109572" name="Rectangle 3"/>
          <p:cNvSpPr>
            <a:spLocks noGrp="1" noChangeArrowheads="1"/>
          </p:cNvSpPr>
          <p:nvPr>
            <p:ph type="body" idx="1"/>
          </p:nvPr>
        </p:nvSpPr>
        <p:spPr>
          <a:noFill/>
        </p:spPr>
        <p:txBody>
          <a:bodyPr/>
          <a:lstStyle/>
          <a:p>
            <a:pPr eaLnBrk="1" hangingPunct="1"/>
            <a:r>
              <a:rPr lang="en-US" altLang="en-US" b="1" smtClean="0"/>
              <a:t>Slide 41 - 1949 Argentine Herzl Issue</a:t>
            </a:r>
            <a:r>
              <a:rPr lang="en-US" altLang="en-US" smtClean="0"/>
              <a:t> – Rare booklet pane 2x5.</a:t>
            </a:r>
          </a:p>
          <a:p>
            <a:pPr eaLnBrk="1" hangingPunct="1"/>
            <a:endParaRPr lang="en-US" alt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E0E13EE-5350-45DB-ABB6-CACA1D643E84}" type="slidenum">
              <a:rPr lang="en-US" altLang="en-US" smtClean="0"/>
              <a:pPr eaLnBrk="1" hangingPunct="1"/>
              <a:t>45</a:t>
            </a:fld>
            <a:endParaRPr lang="en-US" altLang="en-US" smtClean="0"/>
          </a:p>
        </p:txBody>
      </p:sp>
      <p:sp>
        <p:nvSpPr>
          <p:cNvPr id="110595" name="Rectangle 2"/>
          <p:cNvSpPr>
            <a:spLocks noRo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r>
              <a:rPr lang="en-US" altLang="en-US" b="1" smtClean="0"/>
              <a:t>Slide 42 - 1939 Belgium Bazaar Stamp – </a:t>
            </a:r>
            <a:r>
              <a:rPr lang="en-US" altLang="en-US" smtClean="0"/>
              <a:t>Legend on stamp reads “11-19 Febr. 1939, Palestine Bazar, Antwerpen.”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2240DEC-5CA8-405E-B1C6-9249ABBD9217}" type="slidenum">
              <a:rPr lang="en-US" altLang="en-US" smtClean="0"/>
              <a:pPr eaLnBrk="1" hangingPunct="1"/>
              <a:t>46</a:t>
            </a:fld>
            <a:endParaRPr lang="en-US" altLang="en-US" smtClean="0"/>
          </a:p>
        </p:txBody>
      </p:sp>
      <p:sp>
        <p:nvSpPr>
          <p:cNvPr id="111619" name="Rectangle 2"/>
          <p:cNvSpPr>
            <a:spLocks noRo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r>
              <a:rPr lang="en-US" altLang="en-US" b="1" smtClean="0"/>
              <a:t>Slide 43 - 1972 Netherlands Rosh Hashanah Issue – </a:t>
            </a:r>
            <a:r>
              <a:rPr lang="en-US" altLang="en-US" smtClean="0"/>
              <a:t>Used as a label on a container of honey as a New Year’s greeting.  Note the silver container on which the label is present.  The package of honey has a similar label.</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75487C-0D59-41E9-9898-7DA1FAA455B9}" type="slidenum">
              <a:rPr lang="en-US" altLang="en-US" smtClean="0"/>
              <a:pPr eaLnBrk="1" hangingPunct="1"/>
              <a:t>47</a:t>
            </a:fld>
            <a:endParaRPr lang="en-US" altLang="en-US" smtClean="0"/>
          </a:p>
        </p:txBody>
      </p:sp>
      <p:sp>
        <p:nvSpPr>
          <p:cNvPr id="112643" name="Rectangle 2"/>
          <p:cNvSpPr>
            <a:spLocks noRo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r>
              <a:rPr lang="en-US" altLang="en-US" b="1" smtClean="0"/>
              <a:t>Slide 44 - Unite Around The Jewish National Fund </a:t>
            </a:r>
            <a:r>
              <a:rPr lang="en-US" altLang="en-US" smtClean="0"/>
              <a:t>– Pamphlet published in English by the Jewish National Fund Bureau for America during the early 1920’s.  Describes how the JNF will help Palestine to become a Homeland for the Jewish people.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1B571F6-83C9-4F11-B042-BD8E0121806F}" type="slidenum">
              <a:rPr lang="en-US" altLang="en-US" smtClean="0"/>
              <a:pPr eaLnBrk="1" hangingPunct="1"/>
              <a:t>48</a:t>
            </a:fld>
            <a:endParaRPr lang="en-US" altLang="en-US" smtClean="0"/>
          </a:p>
        </p:txBody>
      </p:sp>
      <p:sp>
        <p:nvSpPr>
          <p:cNvPr id="113667" name="Rectangle 2"/>
          <p:cNvSpPr>
            <a:spLocks noRot="1" noChangeArrowheads="1" noTextEdit="1"/>
          </p:cNvSpPr>
          <p:nvPr>
            <p:ph type="sldImg"/>
          </p:nvPr>
        </p:nvSpPr>
        <p:spPr>
          <a:ln/>
        </p:spPr>
      </p:sp>
      <p:sp>
        <p:nvSpPr>
          <p:cNvPr id="113668" name="Rectangle 3"/>
          <p:cNvSpPr>
            <a:spLocks noGrp="1" noChangeArrowheads="1"/>
          </p:cNvSpPr>
          <p:nvPr>
            <p:ph type="body" idx="1"/>
          </p:nvPr>
        </p:nvSpPr>
        <p:spPr>
          <a:noFill/>
        </p:spPr>
        <p:txBody>
          <a:bodyPr/>
          <a:lstStyle/>
          <a:p>
            <a:pPr eaLnBrk="1" hangingPunct="1"/>
            <a:r>
              <a:rPr lang="en-US" altLang="en-US" b="1" smtClean="0"/>
              <a:t>Slide 45- Unite Around The Jewish National Fund </a:t>
            </a:r>
            <a:r>
              <a:rPr lang="en-US" altLang="en-US" smtClean="0"/>
              <a:t>– The same Pamphlet published in Hebrew by the Jewish National Fund Bureau for America during the early 1920’s.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F4A2A58-7417-4E89-9D39-D539121CF768}" type="slidenum">
              <a:rPr lang="en-US" altLang="en-US" smtClean="0"/>
              <a:pPr eaLnBrk="1" hangingPunct="1"/>
              <a:t>49</a:t>
            </a:fld>
            <a:endParaRPr lang="en-US" altLang="en-US" smtClean="0"/>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r>
              <a:rPr lang="en-US" altLang="en-US" b="1" smtClean="0"/>
              <a:t>Slide 46 - 1902-1903 Zion Stamp</a:t>
            </a:r>
            <a:r>
              <a:rPr lang="en-US" altLang="en-US" smtClean="0"/>
              <a:t> – Postcard sent from the MACCABIAH Festival 1907 with a JNF Zion Stamp added to the German postage and postmarked Hamburg, December 9, 1907.</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71806F-4F29-49DC-BA7B-1F7C241CEA31}" type="slidenum">
              <a:rPr lang="en-US" altLang="en-US" smtClean="0"/>
              <a:pPr eaLnBrk="1" hangingPunct="1"/>
              <a:t>50</a:t>
            </a:fld>
            <a:endParaRPr lang="en-US" altLang="en-US" smtClean="0"/>
          </a:p>
        </p:txBody>
      </p:sp>
      <p:sp>
        <p:nvSpPr>
          <p:cNvPr id="115715" name="Rectangle 2"/>
          <p:cNvSpPr>
            <a:spLocks noRo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r>
              <a:rPr lang="en-US" altLang="en-US" b="1" smtClean="0"/>
              <a:t>Slide 47 - 1909 Max Nordau Stamp</a:t>
            </a:r>
            <a:r>
              <a:rPr lang="en-US" altLang="en-US" smtClean="0"/>
              <a:t> – Postcard sent from a fencing contest or exhibition in Germany to Strasburg, Vienna with a May 5, 1910 cancellation tying a cologne head office Max Nordau JNF label to the cover.</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D9D0392-BA46-4609-B774-8A894D00F7BD}" type="slidenum">
              <a:rPr lang="en-US" altLang="en-US" smtClean="0"/>
              <a:pPr eaLnBrk="1" hangingPunct="1"/>
              <a:t>51</a:t>
            </a:fld>
            <a:endParaRPr lang="en-US" altLang="en-US" smtClean="0"/>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r>
              <a:rPr lang="en-US" altLang="en-US" b="1" smtClean="0"/>
              <a:t>Slide 48 - 1909 Herzl Issue </a:t>
            </a:r>
            <a:r>
              <a:rPr lang="en-US" altLang="en-US" smtClean="0"/>
              <a:t>– Postcard mailed within Germany with the April 28, 1911 postmark tying the Herzl stamp to the card.  The 5 Pfenig stamp was intended for use in Germany.</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BF40149-907A-4DAD-80FB-55AD906F8D16}" type="slidenum">
              <a:rPr lang="en-US" altLang="en-US" smtClean="0"/>
              <a:pPr eaLnBrk="1" hangingPunct="1"/>
              <a:t>52</a:t>
            </a:fld>
            <a:endParaRPr lang="en-US" altLang="en-US" smtClean="0"/>
          </a:p>
        </p:txBody>
      </p:sp>
      <p:sp>
        <p:nvSpPr>
          <p:cNvPr id="117763" name="Rectangle 2"/>
          <p:cNvSpPr>
            <a:spLocks noRot="1" noChangeArrowheads="1" noTextEdit="1"/>
          </p:cNvSpPr>
          <p:nvPr>
            <p:ph type="sldImg"/>
          </p:nvPr>
        </p:nvSpPr>
        <p:spPr>
          <a:ln/>
        </p:spPr>
      </p:sp>
      <p:sp>
        <p:nvSpPr>
          <p:cNvPr id="117764" name="Rectangle 3"/>
          <p:cNvSpPr>
            <a:spLocks noGrp="1" noChangeArrowheads="1"/>
          </p:cNvSpPr>
          <p:nvPr>
            <p:ph type="body" idx="1"/>
          </p:nvPr>
        </p:nvSpPr>
        <p:spPr>
          <a:noFill/>
        </p:spPr>
        <p:txBody>
          <a:bodyPr/>
          <a:lstStyle/>
          <a:p>
            <a:pPr eaLnBrk="1" hangingPunct="1"/>
            <a:r>
              <a:rPr lang="en-US" altLang="en-US" b="1" smtClean="0"/>
              <a:t>Slide 49 - 1911 Land of Israel Landscape </a:t>
            </a:r>
            <a:r>
              <a:rPr lang="en-US" altLang="en-US" smtClean="0"/>
              <a:t>– Cover mailed from Johannesburg, South Africa to Berlin, Germany, postmarked August 25, 1912, tying a cologne head office JNF label to the cover.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DE1F4E1-E99E-4E5F-89EF-7A0FEE879F3F}" type="slidenum">
              <a:rPr lang="en-US" altLang="en-US" smtClean="0"/>
              <a:pPr eaLnBrk="1" hangingPunct="1"/>
              <a:t>8</a:t>
            </a:fld>
            <a:endParaRPr lang="en-US" altLang="en-US" smtClean="0"/>
          </a:p>
        </p:txBody>
      </p:sp>
      <p:sp>
        <p:nvSpPr>
          <p:cNvPr id="72707" name="Rectangle 2"/>
          <p:cNvSpPr>
            <a:spLocks noRo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algn="just" eaLnBrk="1" hangingPunct="1"/>
            <a:r>
              <a:rPr lang="en-US" altLang="en-US" b="1" smtClean="0"/>
              <a:t>SLIDE 5    1908 Jewish Motifs – Essays of Rachel’s Tomb.  Jew blowing a Shofar and Olive Grove Stamps.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5057B4-7B2C-436A-9032-B608CF2F02F4}" type="slidenum">
              <a:rPr lang="en-US" altLang="en-US" smtClean="0"/>
              <a:pPr eaLnBrk="1" hangingPunct="1"/>
              <a:t>53</a:t>
            </a:fld>
            <a:endParaRPr lang="en-US" altLang="en-US" smtClean="0"/>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r>
              <a:rPr lang="en-US" altLang="en-US" b="1" smtClean="0"/>
              <a:t>Slide 50 - 1911 Land of Israel Landscape</a:t>
            </a:r>
            <a:r>
              <a:rPr lang="en-US" altLang="en-US" smtClean="0"/>
              <a:t> – Postcard mailed within Serbia, May 11, 1912, with a local Yeshiva cancellation tying a cologne head office JNF label to the cover.</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17D568-57D8-4290-AFD5-D3E9EC5A1D04}" type="slidenum">
              <a:rPr lang="en-US" altLang="en-US" smtClean="0"/>
              <a:pPr eaLnBrk="1" hangingPunct="1"/>
              <a:t>54</a:t>
            </a:fld>
            <a:endParaRPr lang="en-US" altLang="en-US" smtClean="0"/>
          </a:p>
        </p:txBody>
      </p:sp>
      <p:sp>
        <p:nvSpPr>
          <p:cNvPr id="119811" name="Rectangle 2"/>
          <p:cNvSpPr>
            <a:spLocks noRot="1" noChangeArrowheads="1" noTextEdit="1"/>
          </p:cNvSpPr>
          <p:nvPr>
            <p:ph type="sldImg"/>
          </p:nvPr>
        </p:nvSpPr>
        <p:spPr>
          <a:ln/>
        </p:spPr>
      </p:sp>
      <p:sp>
        <p:nvSpPr>
          <p:cNvPr id="119812" name="Rectangle 3"/>
          <p:cNvSpPr>
            <a:spLocks noGrp="1" noChangeArrowheads="1"/>
          </p:cNvSpPr>
          <p:nvPr>
            <p:ph type="body" idx="1"/>
          </p:nvPr>
        </p:nvSpPr>
        <p:spPr>
          <a:noFill/>
        </p:spPr>
        <p:txBody>
          <a:bodyPr/>
          <a:lstStyle/>
          <a:p>
            <a:pPr eaLnBrk="1" hangingPunct="1"/>
            <a:r>
              <a:rPr lang="en-US" altLang="en-US" b="1" smtClean="0"/>
              <a:t>Slide 51 - 1913 Western Wall Stamp </a:t>
            </a:r>
            <a:r>
              <a:rPr lang="en-US" altLang="en-US" smtClean="0"/>
              <a:t>– Receipt from the Palestine Post Office Galatz dated September 2, 1925, acknowledging payment of Immigration and Discharge Tax for two adults.  The Cologne Head Office stamp is hand overprinted “50 LEI”, Romanian currency.</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3D70AB4-8264-4CC9-A8C7-B87552AD2788}" type="slidenum">
              <a:rPr lang="en-US" altLang="en-US" smtClean="0"/>
              <a:pPr eaLnBrk="1" hangingPunct="1"/>
              <a:t>55</a:t>
            </a:fld>
            <a:endParaRPr lang="en-US" altLang="en-US" smtClean="0"/>
          </a:p>
        </p:txBody>
      </p:sp>
      <p:sp>
        <p:nvSpPr>
          <p:cNvPr id="120835" name="Rectangle 2"/>
          <p:cNvSpPr>
            <a:spLocks noRo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r>
              <a:rPr lang="en-US" altLang="en-US" b="1" smtClean="0"/>
              <a:t>Slide 52 - </a:t>
            </a:r>
            <a:r>
              <a:rPr lang="en-US" altLang="en-US" smtClean="0"/>
              <a:t>1916 Pioneers of Zionism </a:t>
            </a:r>
            <a:r>
              <a:rPr lang="en-US" altLang="en-US" b="1" smtClean="0"/>
              <a:t>– Bankbook showing a 7 MILIM tax paid by a 5 MIL. O.P.D.A., E.E.F. Revenue Stamp and a Rabbi Samuel Mohilever JNF stamp with a 2 MILIM overprint.  The Pioneers of Zionism stamps were issued by the JNF head office in the Hague.</a:t>
            </a:r>
            <a:endParaRPr lang="en-US" alt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A3EB034-753F-46D5-95D9-04B8E83B4A23}" type="slidenum">
              <a:rPr lang="en-US" altLang="en-US" smtClean="0"/>
              <a:pPr eaLnBrk="1" hangingPunct="1"/>
              <a:t>56</a:t>
            </a:fld>
            <a:endParaRPr lang="en-US" altLang="en-US" smtClean="0"/>
          </a:p>
        </p:txBody>
      </p:sp>
      <p:sp>
        <p:nvSpPr>
          <p:cNvPr id="121859" name="Rectangle 2"/>
          <p:cNvSpPr>
            <a:spLocks noRo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pPr eaLnBrk="1" hangingPunct="1"/>
            <a:r>
              <a:rPr lang="en-US" altLang="en-US" b="1" smtClean="0"/>
              <a:t>Slide 53 - 1926 Twenty Fifth Anniversary of JNF Issue </a:t>
            </a:r>
            <a:r>
              <a:rPr lang="en-US" altLang="en-US" smtClean="0"/>
              <a:t>– Yugoslavia Postal Card with a twenty fifth anniversary of JNF stamp added to the postage and postmarked Mozirje, July 19, 1935.</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31F3625-242A-4135-B4A7-30E8E6B2E1B3}" type="slidenum">
              <a:rPr lang="en-US" altLang="en-US" smtClean="0"/>
              <a:pPr eaLnBrk="1" hangingPunct="1"/>
              <a:t>57</a:t>
            </a:fld>
            <a:endParaRPr lang="en-US" altLang="en-US" smtClean="0"/>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r>
              <a:rPr lang="en-US" altLang="en-US" b="1" smtClean="0"/>
              <a:t>Slide 54 - 1927 Herzl &amp; Map of Eretz Israel </a:t>
            </a:r>
            <a:r>
              <a:rPr lang="en-US" altLang="en-US" smtClean="0"/>
              <a:t>– Registered cover from Czechoslovakia to Canada backstamped Montreal, Canada, June 7, 1930, and Ritchener, Ont., June 10, 1930, tying two Poland office JNF labels to the cover.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B00CFB-EFEF-407B-99BB-EF0C78C77256}" type="slidenum">
              <a:rPr lang="en-US" altLang="en-US" smtClean="0"/>
              <a:pPr eaLnBrk="1" hangingPunct="1"/>
              <a:t>58</a:t>
            </a:fld>
            <a:endParaRPr lang="en-US" altLang="en-US" smtClean="0"/>
          </a:p>
        </p:txBody>
      </p:sp>
      <p:sp>
        <p:nvSpPr>
          <p:cNvPr id="123907" name="Rectangle 2"/>
          <p:cNvSpPr>
            <a:spLocks noRo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r>
              <a:rPr lang="en-US" altLang="en-US" b="1" smtClean="0"/>
              <a:t>Slide 55 - 1927 Zion Stamp </a:t>
            </a:r>
            <a:r>
              <a:rPr lang="en-US" altLang="en-US" smtClean="0"/>
              <a:t>– Registered first day cover with full tab singles of the Israel 50</a:t>
            </a:r>
            <a:r>
              <a:rPr lang="en-US" altLang="en-US" baseline="30000" smtClean="0"/>
              <a:t>th</a:t>
            </a:r>
            <a:r>
              <a:rPr lang="en-US" altLang="en-US" smtClean="0"/>
              <a:t> anniversary of JNF stamps postmarked with a Jerusalem Knesset cancellation, June 24, 1951.  The cancellation ties the 1927 New York office Zion Stamp to the cover.</a:t>
            </a:r>
          </a:p>
          <a:p>
            <a:pPr eaLnBrk="1" hangingPunct="1"/>
            <a:endParaRPr lang="en-US" alt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286CDA2-ACCA-47CD-A362-0CDF227CCFD9}" type="slidenum">
              <a:rPr lang="en-US" altLang="en-US" smtClean="0"/>
              <a:pPr eaLnBrk="1" hangingPunct="1"/>
              <a:t>59</a:t>
            </a:fld>
            <a:endParaRPr lang="en-US" altLang="en-US" smtClean="0"/>
          </a:p>
        </p:txBody>
      </p:sp>
      <p:sp>
        <p:nvSpPr>
          <p:cNvPr id="124931" name="Rectangle 2"/>
          <p:cNvSpPr>
            <a:spLocks noRo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r>
              <a:rPr lang="en-US" altLang="en-US" b="1" smtClean="0"/>
              <a:t>Slide 56 - 1935 Map of JNF Land </a:t>
            </a:r>
            <a:r>
              <a:rPr lang="en-US" altLang="en-US" smtClean="0"/>
              <a:t>– Immigration document from 1941 with tax paid by a 50 MILIM BUL ALIA Tax Stamp and a 5 MILIM Map of JNF Land Stamp.</a:t>
            </a:r>
          </a:p>
          <a:p>
            <a:pPr eaLnBrk="1" hangingPunct="1"/>
            <a:endParaRPr lang="en-US" alt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245710-5D65-46F5-9C31-0FC959ED9BE1}" type="slidenum">
              <a:rPr lang="en-US" altLang="en-US" smtClean="0"/>
              <a:pPr eaLnBrk="1" hangingPunct="1"/>
              <a:t>60</a:t>
            </a:fld>
            <a:endParaRPr lang="en-US" altLang="en-US" smtClean="0"/>
          </a:p>
        </p:txBody>
      </p:sp>
      <p:sp>
        <p:nvSpPr>
          <p:cNvPr id="125955" name="Rectangle 2"/>
          <p:cNvSpPr>
            <a:spLocks noRo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r>
              <a:rPr lang="en-US" altLang="en-US" b="1" smtClean="0"/>
              <a:t>Slide 57 - 1941 Bilu Issue </a:t>
            </a:r>
            <a:r>
              <a:rPr lang="en-US" altLang="en-US" smtClean="0"/>
              <a:t>– A 1944 School Certificate of Achievement with a Palestine Bilu JNF label, overprinted 10 MILS, ties to the document receipting a 10 MILS Tax.</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3CD2060-0BAA-4D6E-AB37-4E1C61E7E9EB}" type="slidenum">
              <a:rPr lang="en-US" altLang="en-US" smtClean="0"/>
              <a:pPr eaLnBrk="1" hangingPunct="1"/>
              <a:t>61</a:t>
            </a:fld>
            <a:endParaRPr lang="en-US" altLang="en-US" smtClean="0"/>
          </a:p>
        </p:txBody>
      </p:sp>
      <p:sp>
        <p:nvSpPr>
          <p:cNvPr id="126979" name="Rectangle 2"/>
          <p:cNvSpPr>
            <a:spLocks noRo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r>
              <a:rPr lang="en-US" altLang="en-US" b="1" smtClean="0"/>
              <a:t>Slide 58 - 1943 Bialik and Herzl Issue </a:t>
            </a:r>
            <a:r>
              <a:rPr lang="en-US" altLang="en-US" smtClean="0"/>
              <a:t>– Registered censored cover mailed through British Field Post Office October 25, 1943 to Tel Aviv, Palestine.  The censor mark ties the Bialik and Herzl stamp to the cover.</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D6A4F5-5CE3-4779-8024-106E0C12A483}" type="slidenum">
              <a:rPr lang="en-US" altLang="en-US" smtClean="0"/>
              <a:pPr eaLnBrk="1" hangingPunct="1"/>
              <a:t>62</a:t>
            </a:fld>
            <a:endParaRPr lang="en-US" altLang="en-US" smtClean="0"/>
          </a:p>
        </p:txBody>
      </p:sp>
      <p:sp>
        <p:nvSpPr>
          <p:cNvPr id="128003" name="Rectangle 2"/>
          <p:cNvSpPr>
            <a:spLocks noRo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r>
              <a:rPr lang="en-US" altLang="en-US" b="1" smtClean="0"/>
              <a:t>Slide 59 - Jerusalem Locals 2</a:t>
            </a:r>
            <a:r>
              <a:rPr lang="en-US" altLang="en-US" b="1" baseline="30000" smtClean="0"/>
              <a:t>nd</a:t>
            </a:r>
            <a:r>
              <a:rPr lang="en-US" altLang="en-US" b="1" smtClean="0"/>
              <a:t> Issue </a:t>
            </a:r>
            <a:r>
              <a:rPr lang="en-US" altLang="en-US" smtClean="0"/>
              <a:t>– After the phase out of the British Mandate Postal Administration and prior to the commencement of the Israel Postal Authority, JNF overprinted labels were used as postage.  Jerusalem was under siege by the Arabs and JNF labels depicting the partition map of the Jewish State according to UN partition plan were overprinted as Jerusalem locals for postage.  Registered cover with a full set of 2</a:t>
            </a:r>
            <a:r>
              <a:rPr lang="en-US" altLang="en-US" baseline="30000" smtClean="0"/>
              <a:t>nd</a:t>
            </a:r>
            <a:r>
              <a:rPr lang="en-US" altLang="en-US" smtClean="0"/>
              <a:t> issue Jerusalem locals mailed within Jerusalem, cancelled May 10, 1948, first day of the stamps.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C2B7A8A-4599-4D52-ACB9-94FF23B51A96}" type="slidenum">
              <a:rPr lang="en-US" altLang="en-US" smtClean="0"/>
              <a:pPr eaLnBrk="1" hangingPunct="1"/>
              <a:t>9</a:t>
            </a:fld>
            <a:endParaRPr lang="en-US" altLang="en-US" smtClean="0"/>
          </a:p>
        </p:txBody>
      </p:sp>
      <p:sp>
        <p:nvSpPr>
          <p:cNvPr id="73731" name="Rectangle 2"/>
          <p:cNvSpPr>
            <a:spLocks noRo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algn="just" eaLnBrk="1" hangingPunct="1"/>
            <a:r>
              <a:rPr lang="en-US" altLang="en-US" b="1" smtClean="0"/>
              <a:t>SLIDE 6      1908 Jewish Motifs – Forest near Jerusalem.  This is an unauthorized revision by the printer’s artist of the stamp designed by the Bezalel Art Institute in Jerusalem.</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D5EB4C2-8CAA-4652-A47C-C887B35A8ED9}" type="slidenum">
              <a:rPr lang="en-US" altLang="en-US" smtClean="0"/>
              <a:pPr eaLnBrk="1" hangingPunct="1"/>
              <a:t>63</a:t>
            </a:fld>
            <a:endParaRPr lang="en-US" altLang="en-US" smtClean="0"/>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r>
              <a:rPr lang="en-US" altLang="en-US" b="1" smtClean="0"/>
              <a:t>Slide 60 - 1954 Fourth Maccabiah Stamp </a:t>
            </a:r>
            <a:r>
              <a:rPr lang="en-US" altLang="en-US" smtClean="0"/>
              <a:t>– Athletic pass for an athlete to participate in a sporting event in Tel Aviv.  The fourth Maccabiah JNF label is tied with a local cancellation.</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C920F0E-9C1D-4B45-8D21-AAF45E2FD89B}" type="slidenum">
              <a:rPr lang="en-US" altLang="en-US" smtClean="0"/>
              <a:pPr eaLnBrk="1" hangingPunct="1"/>
              <a:t>64</a:t>
            </a:fld>
            <a:endParaRPr lang="en-US" altLang="en-US" smtClean="0"/>
          </a:p>
        </p:txBody>
      </p:sp>
      <p:sp>
        <p:nvSpPr>
          <p:cNvPr id="130051" name="Rectangle 2"/>
          <p:cNvSpPr>
            <a:spLocks noRot="1" noChangeArrowheads="1" noTextEdit="1"/>
          </p:cNvSpPr>
          <p:nvPr>
            <p:ph type="sldImg"/>
          </p:nvPr>
        </p:nvSpPr>
        <p:spPr>
          <a:ln/>
        </p:spPr>
      </p:sp>
      <p:sp>
        <p:nvSpPr>
          <p:cNvPr id="130052" name="Rectangle 3"/>
          <p:cNvSpPr>
            <a:spLocks noGrp="1" noChangeArrowheads="1"/>
          </p:cNvSpPr>
          <p:nvPr>
            <p:ph type="body" idx="1"/>
          </p:nvPr>
        </p:nvSpPr>
        <p:spPr>
          <a:noFill/>
        </p:spPr>
        <p:txBody>
          <a:bodyPr/>
          <a:lstStyle/>
          <a:p>
            <a:pPr eaLnBrk="1" hangingPunct="1"/>
            <a:r>
              <a:rPr lang="en-US" altLang="en-US" b="1" smtClean="0"/>
              <a:t>Slide 61 - 1925 Aliyah Stamp – </a:t>
            </a:r>
            <a:r>
              <a:rPr lang="en-US" altLang="en-US" smtClean="0"/>
              <a:t>Polish Aliyah Stamp depicting a view of Haifa Bay with a palm tree on the left and a man plowing with oxen in the foreground.  Overprinted “1.5” in violet.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F39A3A-9459-4300-9156-691308D86D71}" type="slidenum">
              <a:rPr lang="en-US" altLang="en-US" smtClean="0"/>
              <a:pPr eaLnBrk="1" hangingPunct="1"/>
              <a:t>10</a:t>
            </a:fld>
            <a:endParaRPr lang="en-US" altLang="en-US" smtClean="0"/>
          </a:p>
        </p:txBody>
      </p:sp>
      <p:sp>
        <p:nvSpPr>
          <p:cNvPr id="74755" name="Rectangle 2"/>
          <p:cNvSpPr>
            <a:spLocks noRo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algn="just" eaLnBrk="1" hangingPunct="1"/>
            <a:r>
              <a:rPr lang="en-US" altLang="en-US" b="1" smtClean="0"/>
              <a:t>SLIDE 7  1909 Herzl Issue – This essay depicts Theodore Herzl leaning on the rail of the balcony of the Three Kings Hotel in Basel, Switzerland at the time of the first Zionist Congress.  The issued stamp, also designed by Hans Dieters, is shown at the top.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5A9EE9-4A6D-403A-9AE4-3C733D265807}" type="slidenum">
              <a:rPr lang="en-US" altLang="en-US" smtClean="0"/>
              <a:pPr eaLnBrk="1" hangingPunct="1"/>
              <a:t>11</a:t>
            </a:fld>
            <a:endParaRPr lang="en-US" altLang="en-US" smtClean="0"/>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algn="just" eaLnBrk="1" hangingPunct="1"/>
            <a:r>
              <a:rPr lang="en-US" altLang="en-US" b="1" smtClean="0"/>
              <a:t>SLIDE 8   1909 Herzl Issue – Color trials of the design done by Hans Dieters, based on a photograph made by E.M. Lillien, of Herzl standing on the balcony of the Three Kings Hotel in Basel, with the view of the tower of David substituting for the Rhine River.  Plate I, no large bush at the base of the Tower of David.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44D5B4-42CF-47A2-825D-BDC8E30A451C}" type="slidenum">
              <a:rPr lang="en-US" altLang="en-US" smtClean="0"/>
              <a:pPr eaLnBrk="1" hangingPunct="1"/>
              <a:t>12</a:t>
            </a:fld>
            <a:endParaRPr lang="en-US" altLang="en-US" smtClean="0"/>
          </a:p>
        </p:txBody>
      </p:sp>
      <p:sp>
        <p:nvSpPr>
          <p:cNvPr id="76803" name="Rectangle 2"/>
          <p:cNvSpPr>
            <a:spLocks noRo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algn="just" eaLnBrk="1" hangingPunct="1"/>
            <a:r>
              <a:rPr lang="en-US" altLang="en-US" b="1" smtClean="0"/>
              <a:t>SLIDE 9     1909 Herzl Issue – Black proof.</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9CBF57-2227-49CB-9C5C-953CBE5608C6}" type="slidenum">
              <a:rPr lang="en-US"/>
              <a:pPr>
                <a:defRPr/>
              </a:pPr>
              <a:t>‹#›</a:t>
            </a:fld>
            <a:endParaRPr lang="en-US"/>
          </a:p>
        </p:txBody>
      </p:sp>
    </p:spTree>
    <p:extLst>
      <p:ext uri="{BB962C8B-B14F-4D97-AF65-F5344CB8AC3E}">
        <p14:creationId xmlns:p14="http://schemas.microsoft.com/office/powerpoint/2010/main" val="169237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459DEE-EDA6-4727-9D84-A1BB27919699}" type="slidenum">
              <a:rPr lang="en-US"/>
              <a:pPr>
                <a:defRPr/>
              </a:pPr>
              <a:t>‹#›</a:t>
            </a:fld>
            <a:endParaRPr lang="en-US"/>
          </a:p>
        </p:txBody>
      </p:sp>
    </p:spTree>
    <p:extLst>
      <p:ext uri="{BB962C8B-B14F-4D97-AF65-F5344CB8AC3E}">
        <p14:creationId xmlns:p14="http://schemas.microsoft.com/office/powerpoint/2010/main" val="2089346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E43694-DA46-44D3-B2D1-B85A8BE319A9}" type="slidenum">
              <a:rPr lang="en-US"/>
              <a:pPr>
                <a:defRPr/>
              </a:pPr>
              <a:t>‹#›</a:t>
            </a:fld>
            <a:endParaRPr lang="en-US"/>
          </a:p>
        </p:txBody>
      </p:sp>
    </p:spTree>
    <p:extLst>
      <p:ext uri="{BB962C8B-B14F-4D97-AF65-F5344CB8AC3E}">
        <p14:creationId xmlns:p14="http://schemas.microsoft.com/office/powerpoint/2010/main" val="3704416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5B2725-53CD-4DC6-B2EF-15286B2B98FA}" type="slidenum">
              <a:rPr lang="en-US"/>
              <a:pPr>
                <a:defRPr/>
              </a:pPr>
              <a:t>‹#›</a:t>
            </a:fld>
            <a:endParaRPr lang="en-US"/>
          </a:p>
        </p:txBody>
      </p:sp>
    </p:spTree>
    <p:extLst>
      <p:ext uri="{BB962C8B-B14F-4D97-AF65-F5344CB8AC3E}">
        <p14:creationId xmlns:p14="http://schemas.microsoft.com/office/powerpoint/2010/main" val="1990321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5C9254-0034-4844-B0F2-10C9F67294E0}" type="slidenum">
              <a:rPr lang="en-US"/>
              <a:pPr>
                <a:defRPr/>
              </a:pPr>
              <a:t>‹#›</a:t>
            </a:fld>
            <a:endParaRPr lang="en-US"/>
          </a:p>
        </p:txBody>
      </p:sp>
    </p:spTree>
    <p:extLst>
      <p:ext uri="{BB962C8B-B14F-4D97-AF65-F5344CB8AC3E}">
        <p14:creationId xmlns:p14="http://schemas.microsoft.com/office/powerpoint/2010/main" val="308668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92ACDB-4853-4864-BAF4-557F0C4D65E9}" type="slidenum">
              <a:rPr lang="en-US"/>
              <a:pPr>
                <a:defRPr/>
              </a:pPr>
              <a:t>‹#›</a:t>
            </a:fld>
            <a:endParaRPr lang="en-US"/>
          </a:p>
        </p:txBody>
      </p:sp>
    </p:spTree>
    <p:extLst>
      <p:ext uri="{BB962C8B-B14F-4D97-AF65-F5344CB8AC3E}">
        <p14:creationId xmlns:p14="http://schemas.microsoft.com/office/powerpoint/2010/main" val="4196756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84110E8-475C-48C2-A571-C36281E81456}" type="slidenum">
              <a:rPr lang="en-US"/>
              <a:pPr>
                <a:defRPr/>
              </a:pPr>
              <a:t>‹#›</a:t>
            </a:fld>
            <a:endParaRPr lang="en-US"/>
          </a:p>
        </p:txBody>
      </p:sp>
    </p:spTree>
    <p:extLst>
      <p:ext uri="{BB962C8B-B14F-4D97-AF65-F5344CB8AC3E}">
        <p14:creationId xmlns:p14="http://schemas.microsoft.com/office/powerpoint/2010/main" val="4213117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5035CD7-B2BC-47DB-B27B-2722BDF60F78}" type="slidenum">
              <a:rPr lang="en-US"/>
              <a:pPr>
                <a:defRPr/>
              </a:pPr>
              <a:t>‹#›</a:t>
            </a:fld>
            <a:endParaRPr lang="en-US"/>
          </a:p>
        </p:txBody>
      </p:sp>
    </p:spTree>
    <p:extLst>
      <p:ext uri="{BB962C8B-B14F-4D97-AF65-F5344CB8AC3E}">
        <p14:creationId xmlns:p14="http://schemas.microsoft.com/office/powerpoint/2010/main" val="259086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3378F9-2311-44AD-A0BB-3C043221EE59}" type="slidenum">
              <a:rPr lang="en-US"/>
              <a:pPr>
                <a:defRPr/>
              </a:pPr>
              <a:t>‹#›</a:t>
            </a:fld>
            <a:endParaRPr lang="en-US"/>
          </a:p>
        </p:txBody>
      </p:sp>
    </p:spTree>
    <p:extLst>
      <p:ext uri="{BB962C8B-B14F-4D97-AF65-F5344CB8AC3E}">
        <p14:creationId xmlns:p14="http://schemas.microsoft.com/office/powerpoint/2010/main" val="636564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1AB3EF-6FDE-4661-A72E-ECD512EB475C}" type="slidenum">
              <a:rPr lang="en-US"/>
              <a:pPr>
                <a:defRPr/>
              </a:pPr>
              <a:t>‹#›</a:t>
            </a:fld>
            <a:endParaRPr lang="en-US"/>
          </a:p>
        </p:txBody>
      </p:sp>
    </p:spTree>
    <p:extLst>
      <p:ext uri="{BB962C8B-B14F-4D97-AF65-F5344CB8AC3E}">
        <p14:creationId xmlns:p14="http://schemas.microsoft.com/office/powerpoint/2010/main" val="2249250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91DDD4-8081-4E9D-9462-B6F08D65348C}" type="slidenum">
              <a:rPr lang="en-US"/>
              <a:pPr>
                <a:defRPr/>
              </a:pPr>
              <a:t>‹#›</a:t>
            </a:fld>
            <a:endParaRPr lang="en-US"/>
          </a:p>
        </p:txBody>
      </p:sp>
    </p:spTree>
    <p:extLst>
      <p:ext uri="{BB962C8B-B14F-4D97-AF65-F5344CB8AC3E}">
        <p14:creationId xmlns:p14="http://schemas.microsoft.com/office/powerpoint/2010/main" val="1637994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C0191A5A-9C04-49BD-84F7-94750693A7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5"/>
          <p:cNvSpPr>
            <a:spLocks noChangeArrowheads="1"/>
          </p:cNvSpPr>
          <p:nvPr/>
        </p:nvSpPr>
        <p:spPr bwMode="auto">
          <a:xfrm>
            <a:off x="990600" y="1160463"/>
            <a:ext cx="7620000" cy="271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600" b="1"/>
              <a:t>JEWISH NATIONAL FUND</a:t>
            </a:r>
          </a:p>
          <a:p>
            <a:pPr algn="ctr" eaLnBrk="1" hangingPunct="1"/>
            <a:endParaRPr lang="en-US" altLang="en-US" sz="3600"/>
          </a:p>
          <a:p>
            <a:pPr algn="ctr" eaLnBrk="1" hangingPunct="1"/>
            <a:r>
              <a:rPr lang="en-US" altLang="en-US" sz="2400" b="1"/>
              <a:t>ESSAYS, PROOFS AND THE EARLY ISSUES</a:t>
            </a:r>
          </a:p>
          <a:p>
            <a:pPr algn="ctr" eaLnBrk="1" hangingPunct="1"/>
            <a:endParaRPr lang="en-US" altLang="en-US" sz="2400" b="1"/>
          </a:p>
          <a:p>
            <a:pPr algn="ctr" eaLnBrk="1" hangingPunct="1"/>
            <a:endParaRPr lang="en-US" altLang="en-US" sz="2400"/>
          </a:p>
          <a:p>
            <a:pPr algn="ctr" eaLnBrk="1" hangingPunct="1"/>
            <a:r>
              <a:rPr lang="en-US" altLang="en-US" sz="2800" b="1"/>
              <a:t>BY: HOWARD S. CHAPMAN</a:t>
            </a:r>
          </a:p>
        </p:txBody>
      </p:sp>
      <p:sp>
        <p:nvSpPr>
          <p:cNvPr id="2051" name="Text Box 6"/>
          <p:cNvSpPr txBox="1">
            <a:spLocks noChangeArrowheads="1"/>
          </p:cNvSpPr>
          <p:nvPr/>
        </p:nvSpPr>
        <p:spPr bwMode="auto">
          <a:xfrm>
            <a:off x="457200" y="6011863"/>
            <a:ext cx="40386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#131   Society of Israel Philatelists</a:t>
            </a:r>
          </a:p>
        </p:txBody>
      </p:sp>
      <p:sp>
        <p:nvSpPr>
          <p:cNvPr id="2052" name="Text Box 6"/>
          <p:cNvSpPr txBox="1">
            <a:spLocks noChangeArrowheads="1"/>
          </p:cNvSpPr>
          <p:nvPr/>
        </p:nvSpPr>
        <p:spPr bwMode="auto">
          <a:xfrm>
            <a:off x="5257800" y="6007100"/>
            <a:ext cx="30146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a:t>www.israelstamps.com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11267"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7</a:t>
            </a:r>
          </a:p>
        </p:txBody>
      </p:sp>
      <p:pic>
        <p:nvPicPr>
          <p:cNvPr id="11268" name="Picture 4" descr="scan0007"/>
          <p:cNvPicPr>
            <a:picLocks noChangeAspect="1" noChangeArrowheads="1"/>
          </p:cNvPicPr>
          <p:nvPr>
            <p:ph idx="1"/>
          </p:nvPr>
        </p:nvPicPr>
        <p:blipFill>
          <a:blip r:embed="rId3">
            <a:extLst>
              <a:ext uri="{28A0092B-C50C-407E-A947-70E740481C1C}">
                <a14:useLocalDpi xmlns:a14="http://schemas.microsoft.com/office/drawing/2010/main" val="0"/>
              </a:ext>
            </a:extLst>
          </a:blip>
          <a:srcRect l="3484" t="13089" r="2757" b="4071"/>
          <a:stretch>
            <a:fillRect/>
          </a:stretch>
        </p:blipFill>
        <p:spPr>
          <a:xfrm>
            <a:off x="3810000" y="533400"/>
            <a:ext cx="4391025" cy="5937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12291"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8</a:t>
            </a:r>
          </a:p>
        </p:txBody>
      </p:sp>
      <p:pic>
        <p:nvPicPr>
          <p:cNvPr id="12292" name="Picture 5" descr="scan0008"/>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838200"/>
            <a:ext cx="6705600" cy="538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13315"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9</a:t>
            </a:r>
          </a:p>
        </p:txBody>
      </p:sp>
      <p:pic>
        <p:nvPicPr>
          <p:cNvPr id="13316" name="Picture 4" descr="scan0009"/>
          <p:cNvPicPr>
            <a:picLocks noChangeAspect="1" noChangeArrowheads="1"/>
          </p:cNvPicPr>
          <p:nvPr>
            <p:ph idx="1"/>
          </p:nvPr>
        </p:nvPicPr>
        <p:blipFill>
          <a:blip r:embed="rId3">
            <a:extLst>
              <a:ext uri="{28A0092B-C50C-407E-A947-70E740481C1C}">
                <a14:useLocalDpi xmlns:a14="http://schemas.microsoft.com/office/drawing/2010/main" val="0"/>
              </a:ext>
            </a:extLst>
          </a:blip>
          <a:srcRect l="28287" t="23486" r="15376" b="16710"/>
          <a:stretch>
            <a:fillRect/>
          </a:stretch>
        </p:blipFill>
        <p:spPr>
          <a:xfrm>
            <a:off x="2590800" y="1306513"/>
            <a:ext cx="3810000" cy="4789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274638"/>
            <a:ext cx="2133600" cy="487362"/>
          </a:xfrm>
        </p:spPr>
        <p:txBody>
          <a:bodyPr/>
          <a:lstStyle/>
          <a:p>
            <a:pPr algn="l" eaLnBrk="1" hangingPunct="1"/>
            <a:r>
              <a:rPr lang="en-US" altLang="en-US" sz="1200" smtClean="0"/>
              <a:t>JNF ESSAYS, PROOFS AND EARLY ISSUES</a:t>
            </a:r>
          </a:p>
        </p:txBody>
      </p:sp>
      <p:sp>
        <p:nvSpPr>
          <p:cNvPr id="14339"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10</a:t>
            </a:r>
          </a:p>
        </p:txBody>
      </p:sp>
      <p:pic>
        <p:nvPicPr>
          <p:cNvPr id="14340" name="Picture 4" descr="scan0010"/>
          <p:cNvPicPr>
            <a:picLocks noChangeAspect="1" noChangeArrowheads="1"/>
          </p:cNvPicPr>
          <p:nvPr>
            <p:ph idx="1"/>
          </p:nvPr>
        </p:nvPicPr>
        <p:blipFill>
          <a:blip r:embed="rId3">
            <a:extLst>
              <a:ext uri="{28A0092B-C50C-407E-A947-70E740481C1C}">
                <a14:useLocalDpi xmlns:a14="http://schemas.microsoft.com/office/drawing/2010/main" val="0"/>
              </a:ext>
            </a:extLst>
          </a:blip>
          <a:srcRect t="5814"/>
          <a:stretch>
            <a:fillRect/>
          </a:stretch>
        </p:blipFill>
        <p:spPr>
          <a:xfrm>
            <a:off x="2438400" y="304800"/>
            <a:ext cx="4802188" cy="6172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15363"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11</a:t>
            </a:r>
          </a:p>
        </p:txBody>
      </p:sp>
      <p:pic>
        <p:nvPicPr>
          <p:cNvPr id="15364" name="Picture 4" descr="scan001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667000" y="914400"/>
            <a:ext cx="5705475" cy="5365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74638"/>
            <a:ext cx="2133600" cy="487362"/>
          </a:xfrm>
        </p:spPr>
        <p:txBody>
          <a:bodyPr/>
          <a:lstStyle/>
          <a:p>
            <a:pPr algn="l" eaLnBrk="1" hangingPunct="1"/>
            <a:r>
              <a:rPr lang="en-US" altLang="en-US" sz="1200" smtClean="0"/>
              <a:t>JNF ESSAYS, PROOFS AND EARLY ISSUES</a:t>
            </a:r>
          </a:p>
        </p:txBody>
      </p:sp>
      <p:sp>
        <p:nvSpPr>
          <p:cNvPr id="16387"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12</a:t>
            </a:r>
          </a:p>
        </p:txBody>
      </p:sp>
      <p:pic>
        <p:nvPicPr>
          <p:cNvPr id="16388" name="Picture 4" descr="scan0012"/>
          <p:cNvPicPr>
            <a:picLocks noChangeAspect="1" noChangeArrowheads="1"/>
          </p:cNvPicPr>
          <p:nvPr>
            <p:ph idx="1"/>
          </p:nvPr>
        </p:nvPicPr>
        <p:blipFill>
          <a:blip r:embed="rId3">
            <a:extLst>
              <a:ext uri="{28A0092B-C50C-407E-A947-70E740481C1C}">
                <a14:useLocalDpi xmlns:a14="http://schemas.microsoft.com/office/drawing/2010/main" val="0"/>
              </a:ext>
            </a:extLst>
          </a:blip>
          <a:srcRect l="6256" t="4344"/>
          <a:stretch>
            <a:fillRect/>
          </a:stretch>
        </p:blipFill>
        <p:spPr>
          <a:xfrm>
            <a:off x="2743200" y="228600"/>
            <a:ext cx="4306888" cy="6329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17411"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13</a:t>
            </a:r>
          </a:p>
        </p:txBody>
      </p:sp>
      <p:pic>
        <p:nvPicPr>
          <p:cNvPr id="17412" name="Picture 4" descr="scan0013"/>
          <p:cNvPicPr>
            <a:picLocks noChangeAspect="1" noChangeArrowheads="1"/>
          </p:cNvPicPr>
          <p:nvPr>
            <p:ph idx="1"/>
          </p:nvPr>
        </p:nvPicPr>
        <p:blipFill>
          <a:blip r:embed="rId3">
            <a:extLst>
              <a:ext uri="{28A0092B-C50C-407E-A947-70E740481C1C}">
                <a14:useLocalDpi xmlns:a14="http://schemas.microsoft.com/office/drawing/2010/main" val="0"/>
              </a:ext>
            </a:extLst>
          </a:blip>
          <a:srcRect t="11304"/>
          <a:stretch>
            <a:fillRect/>
          </a:stretch>
        </p:blipFill>
        <p:spPr>
          <a:xfrm>
            <a:off x="1447800" y="990600"/>
            <a:ext cx="7086600" cy="538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18435"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14</a:t>
            </a:r>
          </a:p>
        </p:txBody>
      </p:sp>
      <p:pic>
        <p:nvPicPr>
          <p:cNvPr id="18436" name="Picture 4" descr="scan0014"/>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838200"/>
            <a:ext cx="7315200" cy="5326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1981200" cy="487362"/>
          </a:xfrm>
        </p:spPr>
        <p:txBody>
          <a:bodyPr/>
          <a:lstStyle/>
          <a:p>
            <a:pPr algn="l" eaLnBrk="1" hangingPunct="1"/>
            <a:r>
              <a:rPr lang="en-US" altLang="en-US" sz="1200" smtClean="0"/>
              <a:t>JNF ESSAYS, PROOFS AND EARLY ISSUES</a:t>
            </a:r>
          </a:p>
        </p:txBody>
      </p:sp>
      <p:sp>
        <p:nvSpPr>
          <p:cNvPr id="19459"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15</a:t>
            </a:r>
          </a:p>
        </p:txBody>
      </p:sp>
      <p:pic>
        <p:nvPicPr>
          <p:cNvPr id="19460" name="Picture 7" descr="scan0015"/>
          <p:cNvPicPr>
            <a:picLocks noChangeAspect="1" noChangeArrowheads="1"/>
          </p:cNvPicPr>
          <p:nvPr>
            <p:ph idx="1"/>
          </p:nvPr>
        </p:nvPicPr>
        <p:blipFill>
          <a:blip r:embed="rId3">
            <a:extLst>
              <a:ext uri="{28A0092B-C50C-407E-A947-70E740481C1C}">
                <a14:useLocalDpi xmlns:a14="http://schemas.microsoft.com/office/drawing/2010/main" val="0"/>
              </a:ext>
            </a:extLst>
          </a:blip>
          <a:srcRect l="1904" t="3984"/>
          <a:stretch>
            <a:fillRect/>
          </a:stretch>
        </p:blipFill>
        <p:spPr>
          <a:xfrm>
            <a:off x="2363788" y="228600"/>
            <a:ext cx="4303712" cy="6042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74638"/>
            <a:ext cx="2362200" cy="487362"/>
          </a:xfrm>
        </p:spPr>
        <p:txBody>
          <a:bodyPr/>
          <a:lstStyle/>
          <a:p>
            <a:pPr algn="l" eaLnBrk="1" hangingPunct="1"/>
            <a:r>
              <a:rPr lang="en-US" altLang="en-US" sz="1200" smtClean="0"/>
              <a:t>JNF ESSAYS, PROOFS AND EARLY ISSUES</a:t>
            </a:r>
          </a:p>
        </p:txBody>
      </p:sp>
      <p:sp>
        <p:nvSpPr>
          <p:cNvPr id="20483"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16</a:t>
            </a:r>
          </a:p>
        </p:txBody>
      </p:sp>
      <p:pic>
        <p:nvPicPr>
          <p:cNvPr id="20484" name="Picture 4" descr="scan0016"/>
          <p:cNvPicPr>
            <a:picLocks noChangeAspect="1" noChangeArrowheads="1"/>
          </p:cNvPicPr>
          <p:nvPr>
            <p:ph idx="1"/>
          </p:nvPr>
        </p:nvPicPr>
        <p:blipFill>
          <a:blip r:embed="rId3">
            <a:extLst>
              <a:ext uri="{28A0092B-C50C-407E-A947-70E740481C1C}">
                <a14:useLocalDpi xmlns:a14="http://schemas.microsoft.com/office/drawing/2010/main" val="0"/>
              </a:ext>
            </a:extLst>
          </a:blip>
          <a:srcRect l="2710" t="3325"/>
          <a:stretch>
            <a:fillRect/>
          </a:stretch>
        </p:blipFill>
        <p:spPr>
          <a:xfrm>
            <a:off x="2743200" y="228600"/>
            <a:ext cx="4346575" cy="6477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74638"/>
            <a:ext cx="8229600" cy="334962"/>
          </a:xfrm>
        </p:spPr>
        <p:txBody>
          <a:bodyPr/>
          <a:lstStyle/>
          <a:p>
            <a:pPr algn="l" eaLnBrk="1" hangingPunct="1"/>
            <a:r>
              <a:rPr lang="en-US" altLang="en-US" sz="1200" smtClean="0"/>
              <a:t>JNF ESSAYS, PROOFS AND EARLY ISSUES</a:t>
            </a:r>
          </a:p>
        </p:txBody>
      </p:sp>
      <p:sp>
        <p:nvSpPr>
          <p:cNvPr id="3075" name="Rectangle 3"/>
          <p:cNvSpPr>
            <a:spLocks noGrp="1" noChangeArrowheads="1"/>
          </p:cNvSpPr>
          <p:nvPr>
            <p:ph type="body" idx="1"/>
          </p:nvPr>
        </p:nvSpPr>
        <p:spPr>
          <a:xfrm>
            <a:off x="457200" y="914400"/>
            <a:ext cx="8229600" cy="5211763"/>
          </a:xfrm>
        </p:spPr>
        <p:txBody>
          <a:bodyPr/>
          <a:lstStyle/>
          <a:p>
            <a:pPr marL="0" indent="0" eaLnBrk="1" hangingPunct="1">
              <a:lnSpc>
                <a:spcPct val="80000"/>
              </a:lnSpc>
              <a:buFontTx/>
              <a:buNone/>
            </a:pPr>
            <a:r>
              <a:rPr lang="en-US" altLang="en-US" sz="2000" smtClean="0"/>
              <a:t>The Jewish National Fund (‘JNF”) was established at the 5th Zionist congress in Basel, Switzerland in 1901 after a very passionate speech for its creation by Theodore Herzl.  The fund was to be the property of all the Jewish people and was originally established to purchase land throughout Palestine.  Shortly after the establishment of the JNF, the first stamp of the JNF was issued as a source of fund raising.  </a:t>
            </a:r>
          </a:p>
          <a:p>
            <a:pPr marL="0" indent="0" eaLnBrk="1" hangingPunct="1">
              <a:lnSpc>
                <a:spcPct val="80000"/>
              </a:lnSpc>
              <a:buFontTx/>
              <a:buNone/>
            </a:pPr>
            <a:endParaRPr lang="en-US" altLang="en-US" sz="2000" smtClean="0"/>
          </a:p>
          <a:p>
            <a:pPr marL="0" indent="0" eaLnBrk="1" hangingPunct="1">
              <a:lnSpc>
                <a:spcPct val="80000"/>
              </a:lnSpc>
              <a:buFontTx/>
              <a:buNone/>
            </a:pPr>
            <a:r>
              <a:rPr lang="en-US" altLang="en-US" sz="2000" smtClean="0"/>
              <a:t>The following slides present examples of the essays, proofs, color trials and usages of the stamp issues of the JNF.  While the stamps of the JNF were issued mostly in Palestine and then Israel, other countries such as the United States, Germany, Poland, Russia, Canada, etc issued many.  Like any fund raising label, these stamps were issued to tell a story as well as raise money.  </a:t>
            </a:r>
          </a:p>
          <a:p>
            <a:pPr marL="0" indent="0" eaLnBrk="1" hangingPunct="1">
              <a:lnSpc>
                <a:spcPct val="80000"/>
              </a:lnSpc>
              <a:buFontTx/>
              <a:buNone/>
            </a:pPr>
            <a:endParaRPr lang="en-US" altLang="en-US" sz="2000" smtClean="0"/>
          </a:p>
          <a:p>
            <a:pPr marL="0" indent="0" eaLnBrk="1" hangingPunct="1">
              <a:lnSpc>
                <a:spcPct val="80000"/>
              </a:lnSpc>
              <a:buFontTx/>
              <a:buNone/>
            </a:pPr>
            <a:r>
              <a:rPr lang="en-US" altLang="en-US" sz="2000" smtClean="0"/>
              <a:t>The stamps depict the history of the Jewish people and the State of Israel.  The process of printing and approving of JNF stamps were similar to that used by the government printer for the stamps of any country.  There was selection of the topic or design to be depicted and then essays, proofs and color trials.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21507"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17</a:t>
            </a:r>
          </a:p>
        </p:txBody>
      </p:sp>
      <p:pic>
        <p:nvPicPr>
          <p:cNvPr id="21508" name="Picture 4" descr="scan0017"/>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914400"/>
            <a:ext cx="7473950" cy="5191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22531"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18</a:t>
            </a:r>
          </a:p>
        </p:txBody>
      </p:sp>
      <p:pic>
        <p:nvPicPr>
          <p:cNvPr id="22532" name="Picture 4" descr="scan0018"/>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447800" y="847725"/>
            <a:ext cx="6858000" cy="53101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274638"/>
            <a:ext cx="2133600" cy="487362"/>
          </a:xfrm>
        </p:spPr>
        <p:txBody>
          <a:bodyPr/>
          <a:lstStyle/>
          <a:p>
            <a:pPr algn="l" eaLnBrk="1" hangingPunct="1"/>
            <a:r>
              <a:rPr lang="en-US" altLang="en-US" sz="1200" smtClean="0"/>
              <a:t>JNF ESSAYS, PROOFS AND EARLY ISSUES</a:t>
            </a:r>
          </a:p>
        </p:txBody>
      </p:sp>
      <p:sp>
        <p:nvSpPr>
          <p:cNvPr id="23555"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19</a:t>
            </a:r>
          </a:p>
        </p:txBody>
      </p:sp>
      <p:pic>
        <p:nvPicPr>
          <p:cNvPr id="23556" name="Picture 4" descr="scan0019"/>
          <p:cNvPicPr>
            <a:picLocks noChangeAspect="1" noChangeArrowheads="1"/>
          </p:cNvPicPr>
          <p:nvPr>
            <p:ph idx="1"/>
          </p:nvPr>
        </p:nvPicPr>
        <p:blipFill>
          <a:blip r:embed="rId3">
            <a:extLst>
              <a:ext uri="{28A0092B-C50C-407E-A947-70E740481C1C}">
                <a14:useLocalDpi xmlns:a14="http://schemas.microsoft.com/office/drawing/2010/main" val="0"/>
              </a:ext>
            </a:extLst>
          </a:blip>
          <a:srcRect l="9122" t="3337" r="5132" b="3244"/>
          <a:stretch>
            <a:fillRect/>
          </a:stretch>
        </p:blipFill>
        <p:spPr>
          <a:xfrm>
            <a:off x="3048000" y="228600"/>
            <a:ext cx="3581400" cy="640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1905000" cy="563562"/>
          </a:xfrm>
        </p:spPr>
        <p:txBody>
          <a:bodyPr/>
          <a:lstStyle/>
          <a:p>
            <a:pPr algn="l" eaLnBrk="1" hangingPunct="1"/>
            <a:r>
              <a:rPr lang="en-US" altLang="en-US" sz="1200" smtClean="0"/>
              <a:t>JNF ESSAYS, PROOFS AND EARLY ISSUES</a:t>
            </a:r>
          </a:p>
        </p:txBody>
      </p:sp>
      <p:sp>
        <p:nvSpPr>
          <p:cNvPr id="24579"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20</a:t>
            </a:r>
          </a:p>
        </p:txBody>
      </p:sp>
      <p:pic>
        <p:nvPicPr>
          <p:cNvPr id="24580" name="Picture 4" descr="scan0020"/>
          <p:cNvPicPr>
            <a:picLocks noChangeAspect="1" noChangeArrowheads="1"/>
          </p:cNvPicPr>
          <p:nvPr>
            <p:ph idx="1"/>
          </p:nvPr>
        </p:nvPicPr>
        <p:blipFill>
          <a:blip r:embed="rId3">
            <a:extLst>
              <a:ext uri="{28A0092B-C50C-407E-A947-70E740481C1C}">
                <a14:useLocalDpi xmlns:a14="http://schemas.microsoft.com/office/drawing/2010/main" val="0"/>
              </a:ext>
            </a:extLst>
          </a:blip>
          <a:srcRect l="5266" t="4706" r="2579" b="3529"/>
          <a:stretch>
            <a:fillRect/>
          </a:stretch>
        </p:blipFill>
        <p:spPr>
          <a:xfrm>
            <a:off x="2971800" y="533400"/>
            <a:ext cx="5334000" cy="5943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25603"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21</a:t>
            </a:r>
          </a:p>
        </p:txBody>
      </p:sp>
      <p:pic>
        <p:nvPicPr>
          <p:cNvPr id="25604" name="Picture 4" descr="scan002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09600" y="1447800"/>
            <a:ext cx="8001000" cy="44529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1828800" cy="487362"/>
          </a:xfrm>
        </p:spPr>
        <p:txBody>
          <a:bodyPr/>
          <a:lstStyle/>
          <a:p>
            <a:pPr algn="l" eaLnBrk="1" hangingPunct="1"/>
            <a:r>
              <a:rPr lang="en-US" altLang="en-US" sz="1000" smtClean="0"/>
              <a:t>JNF ESSAYS, PROOFS AND EARLY ISSUES</a:t>
            </a:r>
          </a:p>
        </p:txBody>
      </p:sp>
      <p:sp>
        <p:nvSpPr>
          <p:cNvPr id="26627"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22</a:t>
            </a:r>
          </a:p>
        </p:txBody>
      </p:sp>
      <p:pic>
        <p:nvPicPr>
          <p:cNvPr id="26628" name="Picture 4" descr="scan002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0" y="685800"/>
            <a:ext cx="5943600" cy="5608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23</a:t>
            </a:r>
          </a:p>
        </p:txBody>
      </p:sp>
      <p:pic>
        <p:nvPicPr>
          <p:cNvPr id="27651" name="Picture 2" descr="scan0023"/>
          <p:cNvPicPr>
            <a:picLocks noChangeAspect="1" noChangeArrowheads="1"/>
          </p:cNvPicPr>
          <p:nvPr/>
        </p:nvPicPr>
        <p:blipFill>
          <a:blip r:embed="rId3">
            <a:extLst>
              <a:ext uri="{28A0092B-C50C-407E-A947-70E740481C1C}">
                <a14:useLocalDpi xmlns:a14="http://schemas.microsoft.com/office/drawing/2010/main" val="0"/>
              </a:ext>
            </a:extLst>
          </a:blip>
          <a:srcRect l="9589" t="12437" r="11519" b="17149"/>
          <a:stretch>
            <a:fillRect/>
          </a:stretch>
        </p:blipFill>
        <p:spPr bwMode="auto">
          <a:xfrm>
            <a:off x="2590800" y="288925"/>
            <a:ext cx="4800600" cy="634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28675"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24</a:t>
            </a:r>
          </a:p>
        </p:txBody>
      </p:sp>
      <p:pic>
        <p:nvPicPr>
          <p:cNvPr id="28676" name="Picture 2" descr="scan0024"/>
          <p:cNvPicPr>
            <a:picLocks noChangeAspect="1" noChangeArrowheads="1"/>
          </p:cNvPicPr>
          <p:nvPr/>
        </p:nvPicPr>
        <p:blipFill>
          <a:blip r:embed="rId3">
            <a:extLst>
              <a:ext uri="{28A0092B-C50C-407E-A947-70E740481C1C}">
                <a14:useLocalDpi xmlns:a14="http://schemas.microsoft.com/office/drawing/2010/main" val="0"/>
              </a:ext>
            </a:extLst>
          </a:blip>
          <a:srcRect l="35435" t="30975" r="25652" b="36050"/>
          <a:stretch>
            <a:fillRect/>
          </a:stretch>
        </p:blipFill>
        <p:spPr bwMode="auto">
          <a:xfrm>
            <a:off x="2667000" y="628650"/>
            <a:ext cx="43434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29699"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25</a:t>
            </a:r>
          </a:p>
        </p:txBody>
      </p:sp>
      <p:pic>
        <p:nvPicPr>
          <p:cNvPr id="29700" name="Picture 2" descr="scan0025"/>
          <p:cNvPicPr>
            <a:picLocks noChangeAspect="1" noChangeArrowheads="1"/>
          </p:cNvPicPr>
          <p:nvPr/>
        </p:nvPicPr>
        <p:blipFill>
          <a:blip r:embed="rId3">
            <a:extLst>
              <a:ext uri="{28A0092B-C50C-407E-A947-70E740481C1C}">
                <a14:useLocalDpi xmlns:a14="http://schemas.microsoft.com/office/drawing/2010/main" val="0"/>
              </a:ext>
            </a:extLst>
          </a:blip>
          <a:srcRect t="51047" r="20911" b="20647"/>
          <a:stretch>
            <a:fillRect/>
          </a:stretch>
        </p:blipFill>
        <p:spPr bwMode="auto">
          <a:xfrm>
            <a:off x="2133600" y="3810000"/>
            <a:ext cx="4876800"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2" descr="scan0025"/>
          <p:cNvPicPr>
            <a:picLocks noChangeAspect="1" noChangeArrowheads="1"/>
          </p:cNvPicPr>
          <p:nvPr/>
        </p:nvPicPr>
        <p:blipFill>
          <a:blip r:embed="rId3">
            <a:extLst>
              <a:ext uri="{28A0092B-C50C-407E-A947-70E740481C1C}">
                <a14:useLocalDpi xmlns:a14="http://schemas.microsoft.com/office/drawing/2010/main" val="0"/>
              </a:ext>
            </a:extLst>
          </a:blip>
          <a:srcRect l="11145" t="12721" r="13544" b="50996"/>
          <a:stretch>
            <a:fillRect/>
          </a:stretch>
        </p:blipFill>
        <p:spPr bwMode="auto">
          <a:xfrm>
            <a:off x="1189038" y="609600"/>
            <a:ext cx="3733800" cy="271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scan0025"/>
          <p:cNvPicPr>
            <a:picLocks noChangeAspect="1" noChangeArrowheads="1"/>
          </p:cNvPicPr>
          <p:nvPr/>
        </p:nvPicPr>
        <p:blipFill>
          <a:blip r:embed="rId3">
            <a:extLst>
              <a:ext uri="{28A0092B-C50C-407E-A947-70E740481C1C}">
                <a14:useLocalDpi xmlns:a14="http://schemas.microsoft.com/office/drawing/2010/main" val="0"/>
              </a:ext>
            </a:extLst>
          </a:blip>
          <a:srcRect l="83382" t="66948" b="19417"/>
          <a:stretch>
            <a:fillRect/>
          </a:stretch>
        </p:blipFill>
        <p:spPr bwMode="auto">
          <a:xfrm>
            <a:off x="6096000" y="1066800"/>
            <a:ext cx="1865313"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22275" y="381000"/>
            <a:ext cx="8229600" cy="487363"/>
          </a:xfrm>
        </p:spPr>
        <p:txBody>
          <a:bodyPr/>
          <a:lstStyle/>
          <a:p>
            <a:pPr algn="l" eaLnBrk="1" hangingPunct="1"/>
            <a:r>
              <a:rPr lang="en-US" altLang="en-US" sz="1200" smtClean="0"/>
              <a:t>JNF ESSAYS, PROOFS AND EARLY ISSUES</a:t>
            </a:r>
          </a:p>
        </p:txBody>
      </p:sp>
      <p:sp>
        <p:nvSpPr>
          <p:cNvPr id="30723"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26</a:t>
            </a:r>
          </a:p>
        </p:txBody>
      </p:sp>
      <p:pic>
        <p:nvPicPr>
          <p:cNvPr id="30724" name="Picture 2" descr="scan0026"/>
          <p:cNvPicPr>
            <a:picLocks noChangeAspect="1" noChangeArrowheads="1"/>
          </p:cNvPicPr>
          <p:nvPr/>
        </p:nvPicPr>
        <p:blipFill>
          <a:blip r:embed="rId3">
            <a:extLst>
              <a:ext uri="{28A0092B-C50C-407E-A947-70E740481C1C}">
                <a14:useLocalDpi xmlns:a14="http://schemas.microsoft.com/office/drawing/2010/main" val="0"/>
              </a:ext>
            </a:extLst>
          </a:blip>
          <a:srcRect l="13145" t="11208" r="32478" b="6554"/>
          <a:stretch>
            <a:fillRect/>
          </a:stretch>
        </p:blipFill>
        <p:spPr bwMode="auto">
          <a:xfrm>
            <a:off x="1600200" y="1058863"/>
            <a:ext cx="387985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2" descr="scan0026"/>
          <p:cNvPicPr>
            <a:picLocks noChangeAspect="1" noChangeArrowheads="1"/>
          </p:cNvPicPr>
          <p:nvPr/>
        </p:nvPicPr>
        <p:blipFill>
          <a:blip r:embed="rId3">
            <a:extLst>
              <a:ext uri="{28A0092B-C50C-407E-A947-70E740481C1C}">
                <a14:useLocalDpi xmlns:a14="http://schemas.microsoft.com/office/drawing/2010/main" val="0"/>
              </a:ext>
            </a:extLst>
          </a:blip>
          <a:srcRect l="76372" t="21082" r="6535" b="16321"/>
          <a:stretch>
            <a:fillRect/>
          </a:stretch>
        </p:blipFill>
        <p:spPr bwMode="auto">
          <a:xfrm>
            <a:off x="6248400" y="401638"/>
            <a:ext cx="1752600" cy="565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334962"/>
          </a:xfrm>
        </p:spPr>
        <p:txBody>
          <a:bodyPr/>
          <a:lstStyle/>
          <a:p>
            <a:pPr algn="l" eaLnBrk="1" hangingPunct="1"/>
            <a:r>
              <a:rPr lang="en-US" altLang="en-US" sz="1200" smtClean="0"/>
              <a:t>JNF ESSAYS, PROOFS AND EARLY ISSUES</a:t>
            </a:r>
          </a:p>
        </p:txBody>
      </p:sp>
      <p:sp>
        <p:nvSpPr>
          <p:cNvPr id="4099" name="Rectangle 3"/>
          <p:cNvSpPr>
            <a:spLocks noGrp="1" noChangeArrowheads="1"/>
          </p:cNvSpPr>
          <p:nvPr>
            <p:ph type="body" idx="1"/>
          </p:nvPr>
        </p:nvSpPr>
        <p:spPr/>
        <p:txBody>
          <a:bodyPr/>
          <a:lstStyle/>
          <a:p>
            <a:pPr marL="457200" indent="0" eaLnBrk="1" hangingPunct="1">
              <a:lnSpc>
                <a:spcPct val="80000"/>
              </a:lnSpc>
            </a:pPr>
            <a:r>
              <a:rPr lang="en-US" altLang="en-US" sz="2400" b="1" smtClean="0"/>
              <a:t>ESSAY  -  </a:t>
            </a:r>
            <a:r>
              <a:rPr lang="en-US" altLang="en-US" sz="1800" smtClean="0"/>
              <a:t>THIS IS A DESIGN WHICH HAS BEEN SUBMITTED FOR CONSIDERATION AND DONE IN THE FORM OF A STAMP BUT WAS NOT ACCEPTED TO BE ISSUED.</a:t>
            </a:r>
          </a:p>
          <a:p>
            <a:pPr marL="457200" indent="0" eaLnBrk="1" hangingPunct="1">
              <a:lnSpc>
                <a:spcPct val="80000"/>
              </a:lnSpc>
              <a:buFontTx/>
              <a:buNone/>
            </a:pPr>
            <a:endParaRPr lang="en-US" altLang="en-US" sz="1800" b="1" smtClean="0"/>
          </a:p>
          <a:p>
            <a:pPr marL="457200" indent="0" eaLnBrk="1" hangingPunct="1">
              <a:lnSpc>
                <a:spcPct val="80000"/>
              </a:lnSpc>
            </a:pPr>
            <a:r>
              <a:rPr lang="en-US" altLang="en-US" sz="2400" b="1" smtClean="0"/>
              <a:t>PROOF</a:t>
            </a:r>
            <a:r>
              <a:rPr lang="en-US" altLang="en-US" sz="2400" smtClean="0"/>
              <a:t>  - </a:t>
            </a:r>
            <a:r>
              <a:rPr lang="en-US" altLang="en-US" sz="1800" smtClean="0"/>
              <a:t>THIS IS A TRIAL PRINTING MADE FROM A FINISHED PLATE TO DETECT ANY FLAWS IN THE PLATE.</a:t>
            </a:r>
          </a:p>
          <a:p>
            <a:pPr marL="457200" indent="0" eaLnBrk="1" hangingPunct="1">
              <a:lnSpc>
                <a:spcPct val="80000"/>
              </a:lnSpc>
              <a:buFontTx/>
              <a:buNone/>
            </a:pPr>
            <a:endParaRPr lang="en-US" altLang="en-US" sz="1800" b="1" smtClean="0"/>
          </a:p>
          <a:p>
            <a:pPr marL="457200" indent="0" eaLnBrk="1" hangingPunct="1">
              <a:lnSpc>
                <a:spcPct val="80000"/>
              </a:lnSpc>
            </a:pPr>
            <a:r>
              <a:rPr lang="en-US" altLang="en-US" sz="2400" b="1" smtClean="0"/>
              <a:t>COLOR TRIALS</a:t>
            </a:r>
            <a:r>
              <a:rPr lang="en-US" altLang="en-US" sz="2400" smtClean="0"/>
              <a:t> - </a:t>
            </a:r>
            <a:r>
              <a:rPr lang="en-US" altLang="en-US" sz="1800" smtClean="0"/>
              <a:t>THESE ARE PRINTINGS MADE IN A NUMBER OF DIFFERENT COLORS OF A STAMP THAT IS TO BE ISSUED.  THE ACTUAL COLOR THAT IS TO BE USED IS SELECTED FROM THESE.</a:t>
            </a:r>
          </a:p>
          <a:p>
            <a:pPr marL="457200" indent="0" eaLnBrk="1" hangingPunct="1">
              <a:lnSpc>
                <a:spcPct val="80000"/>
              </a:lnSpc>
              <a:buFontTx/>
              <a:buNone/>
            </a:pPr>
            <a:endParaRPr lang="en-US" altLang="en-US" sz="1800" smtClean="0"/>
          </a:p>
          <a:p>
            <a:pPr marL="457200" indent="0" eaLnBrk="1" hangingPunct="1">
              <a:lnSpc>
                <a:spcPct val="80000"/>
              </a:lnSpc>
              <a:buFontTx/>
              <a:buNone/>
            </a:pPr>
            <a:r>
              <a:rPr lang="en-US" altLang="en-US" sz="2400" smtClean="0"/>
              <a:t>While many stamps of the JNF remain readily available today, such as the early Zion stamp, most of the early issues, the essays and usages of JNF stamps on mail are extremely difficult and rare to find.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31747"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27</a:t>
            </a:r>
          </a:p>
        </p:txBody>
      </p:sp>
      <p:pic>
        <p:nvPicPr>
          <p:cNvPr id="31748" name="Picture 2" descr="scan0027"/>
          <p:cNvPicPr>
            <a:picLocks noChangeAspect="1" noChangeArrowheads="1"/>
          </p:cNvPicPr>
          <p:nvPr/>
        </p:nvPicPr>
        <p:blipFill>
          <a:blip r:embed="rId3">
            <a:extLst>
              <a:ext uri="{28A0092B-C50C-407E-A947-70E740481C1C}">
                <a14:useLocalDpi xmlns:a14="http://schemas.microsoft.com/office/drawing/2010/main" val="0"/>
              </a:ext>
            </a:extLst>
          </a:blip>
          <a:srcRect l="77815" t="10542" r="2278"/>
          <a:stretch>
            <a:fillRect/>
          </a:stretch>
        </p:blipFill>
        <p:spPr bwMode="auto">
          <a:xfrm>
            <a:off x="5486400" y="466725"/>
            <a:ext cx="949325" cy="590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descr="scan0027"/>
          <p:cNvPicPr>
            <a:picLocks noChangeAspect="1" noChangeArrowheads="1"/>
          </p:cNvPicPr>
          <p:nvPr/>
        </p:nvPicPr>
        <p:blipFill>
          <a:blip r:embed="rId3">
            <a:extLst>
              <a:ext uri="{28A0092B-C50C-407E-A947-70E740481C1C}">
                <a14:useLocalDpi xmlns:a14="http://schemas.microsoft.com/office/drawing/2010/main" val="0"/>
              </a:ext>
            </a:extLst>
          </a:blip>
          <a:srcRect l="6416" t="26503" r="33788" b="16454"/>
          <a:stretch>
            <a:fillRect/>
          </a:stretch>
        </p:blipFill>
        <p:spPr bwMode="auto">
          <a:xfrm>
            <a:off x="1295400" y="914400"/>
            <a:ext cx="3513138"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32771"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28</a:t>
            </a:r>
          </a:p>
        </p:txBody>
      </p:sp>
      <p:pic>
        <p:nvPicPr>
          <p:cNvPr id="32772" name="Picture 2" descr="scan0028"/>
          <p:cNvPicPr>
            <a:picLocks noChangeAspect="1" noChangeArrowheads="1"/>
          </p:cNvPicPr>
          <p:nvPr/>
        </p:nvPicPr>
        <p:blipFill>
          <a:blip r:embed="rId3">
            <a:extLst>
              <a:ext uri="{28A0092B-C50C-407E-A947-70E740481C1C}">
                <a14:useLocalDpi xmlns:a14="http://schemas.microsoft.com/office/drawing/2010/main" val="0"/>
              </a:ext>
            </a:extLst>
          </a:blip>
          <a:srcRect l="7707" t="15118" r="57433" b="39151"/>
          <a:stretch>
            <a:fillRect/>
          </a:stretch>
        </p:blipFill>
        <p:spPr bwMode="auto">
          <a:xfrm>
            <a:off x="647700" y="1120775"/>
            <a:ext cx="2217738" cy="409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2" descr="scan0028"/>
          <p:cNvPicPr>
            <a:picLocks noChangeAspect="1" noChangeArrowheads="1"/>
          </p:cNvPicPr>
          <p:nvPr/>
        </p:nvPicPr>
        <p:blipFill>
          <a:blip r:embed="rId3">
            <a:extLst>
              <a:ext uri="{28A0092B-C50C-407E-A947-70E740481C1C}">
                <a14:useLocalDpi xmlns:a14="http://schemas.microsoft.com/office/drawing/2010/main" val="0"/>
              </a:ext>
            </a:extLst>
          </a:blip>
          <a:srcRect l="63287" t="15500" r="2065" b="54469"/>
          <a:stretch>
            <a:fillRect/>
          </a:stretch>
        </p:blipFill>
        <p:spPr bwMode="auto">
          <a:xfrm>
            <a:off x="4860925" y="533400"/>
            <a:ext cx="2778125"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descr="scan0028"/>
          <p:cNvPicPr>
            <a:picLocks noChangeAspect="1" noChangeArrowheads="1"/>
          </p:cNvPicPr>
          <p:nvPr/>
        </p:nvPicPr>
        <p:blipFill>
          <a:blip r:embed="rId3">
            <a:extLst>
              <a:ext uri="{28A0092B-C50C-407E-A947-70E740481C1C}">
                <a14:useLocalDpi xmlns:a14="http://schemas.microsoft.com/office/drawing/2010/main" val="0"/>
              </a:ext>
            </a:extLst>
          </a:blip>
          <a:srcRect l="17371" t="66327" r="11925" b="16107"/>
          <a:stretch>
            <a:fillRect/>
          </a:stretch>
        </p:blipFill>
        <p:spPr bwMode="auto">
          <a:xfrm>
            <a:off x="3286125" y="4297363"/>
            <a:ext cx="4978400"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33795" name="Text Box 3"/>
          <p:cNvSpPr txBox="1">
            <a:spLocks noChangeArrowheads="1"/>
          </p:cNvSpPr>
          <p:nvPr/>
        </p:nvSpPr>
        <p:spPr bwMode="auto">
          <a:xfrm>
            <a:off x="612775"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29</a:t>
            </a:r>
          </a:p>
        </p:txBody>
      </p:sp>
      <p:pic>
        <p:nvPicPr>
          <p:cNvPr id="33796" name="Picture 2" descr="scan0029"/>
          <p:cNvPicPr>
            <a:picLocks noChangeAspect="1" noChangeArrowheads="1"/>
          </p:cNvPicPr>
          <p:nvPr/>
        </p:nvPicPr>
        <p:blipFill>
          <a:blip r:embed="rId3">
            <a:extLst>
              <a:ext uri="{28A0092B-C50C-407E-A947-70E740481C1C}">
                <a14:useLocalDpi xmlns:a14="http://schemas.microsoft.com/office/drawing/2010/main" val="0"/>
              </a:ext>
            </a:extLst>
          </a:blip>
          <a:srcRect l="6122" t="5786" r="4491" b="4568"/>
          <a:stretch>
            <a:fillRect/>
          </a:stretch>
        </p:blipFill>
        <p:spPr bwMode="auto">
          <a:xfrm>
            <a:off x="1371600" y="747713"/>
            <a:ext cx="6869113"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34819"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30</a:t>
            </a:r>
          </a:p>
        </p:txBody>
      </p:sp>
      <p:pic>
        <p:nvPicPr>
          <p:cNvPr id="34820" name="Picture 2" descr="scan0030"/>
          <p:cNvPicPr>
            <a:picLocks noChangeAspect="1" noChangeArrowheads="1"/>
          </p:cNvPicPr>
          <p:nvPr/>
        </p:nvPicPr>
        <p:blipFill>
          <a:blip r:embed="rId3">
            <a:extLst>
              <a:ext uri="{28A0092B-C50C-407E-A947-70E740481C1C}">
                <a14:useLocalDpi xmlns:a14="http://schemas.microsoft.com/office/drawing/2010/main" val="0"/>
              </a:ext>
            </a:extLst>
          </a:blip>
          <a:srcRect l="35492" t="8813" r="44591" b="73563"/>
          <a:stretch>
            <a:fillRect/>
          </a:stretch>
        </p:blipFill>
        <p:spPr bwMode="auto">
          <a:xfrm>
            <a:off x="525463" y="1600200"/>
            <a:ext cx="24003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descr="scan0030"/>
          <p:cNvPicPr>
            <a:picLocks noChangeAspect="1" noChangeArrowheads="1"/>
          </p:cNvPicPr>
          <p:nvPr/>
        </p:nvPicPr>
        <p:blipFill>
          <a:blip r:embed="rId3">
            <a:extLst>
              <a:ext uri="{28A0092B-C50C-407E-A947-70E740481C1C}">
                <a14:useLocalDpi xmlns:a14="http://schemas.microsoft.com/office/drawing/2010/main" val="0"/>
              </a:ext>
            </a:extLst>
          </a:blip>
          <a:srcRect l="6311" t="37958" r="1723" b="12796"/>
          <a:stretch>
            <a:fillRect/>
          </a:stretch>
        </p:blipFill>
        <p:spPr bwMode="auto">
          <a:xfrm>
            <a:off x="3276600" y="1139825"/>
            <a:ext cx="537527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35843" name="Text Box 3"/>
          <p:cNvSpPr txBox="1">
            <a:spLocks noChangeArrowheads="1"/>
          </p:cNvSpPr>
          <p:nvPr/>
        </p:nvSpPr>
        <p:spPr bwMode="auto">
          <a:xfrm>
            <a:off x="454025" y="6088063"/>
            <a:ext cx="381000"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31</a:t>
            </a:r>
          </a:p>
        </p:txBody>
      </p:sp>
      <p:pic>
        <p:nvPicPr>
          <p:cNvPr id="35844" name="Picture 2" descr="scan0031"/>
          <p:cNvPicPr>
            <a:picLocks noChangeAspect="1" noChangeArrowheads="1"/>
          </p:cNvPicPr>
          <p:nvPr/>
        </p:nvPicPr>
        <p:blipFill>
          <a:blip r:embed="rId3">
            <a:extLst>
              <a:ext uri="{28A0092B-C50C-407E-A947-70E740481C1C}">
                <a14:useLocalDpi xmlns:a14="http://schemas.microsoft.com/office/drawing/2010/main" val="0"/>
              </a:ext>
            </a:extLst>
          </a:blip>
          <a:srcRect l="1685" t="3003"/>
          <a:stretch>
            <a:fillRect/>
          </a:stretch>
        </p:blipFill>
        <p:spPr bwMode="auto">
          <a:xfrm>
            <a:off x="3825875" y="163513"/>
            <a:ext cx="4376738" cy="653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36867"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32</a:t>
            </a:r>
          </a:p>
        </p:txBody>
      </p:sp>
      <p:pic>
        <p:nvPicPr>
          <p:cNvPr id="36868" name="Picture 2" descr="scan0032"/>
          <p:cNvPicPr>
            <a:picLocks noChangeAspect="1" noChangeArrowheads="1"/>
          </p:cNvPicPr>
          <p:nvPr/>
        </p:nvPicPr>
        <p:blipFill>
          <a:blip r:embed="rId3">
            <a:extLst>
              <a:ext uri="{28A0092B-C50C-407E-A947-70E740481C1C}">
                <a14:useLocalDpi xmlns:a14="http://schemas.microsoft.com/office/drawing/2010/main" val="0"/>
              </a:ext>
            </a:extLst>
          </a:blip>
          <a:srcRect l="12537" t="26012" r="6822" b="28989"/>
          <a:stretch>
            <a:fillRect/>
          </a:stretch>
        </p:blipFill>
        <p:spPr bwMode="auto">
          <a:xfrm>
            <a:off x="669925" y="1371600"/>
            <a:ext cx="7896225"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37891"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33</a:t>
            </a:r>
          </a:p>
        </p:txBody>
      </p:sp>
      <p:pic>
        <p:nvPicPr>
          <p:cNvPr id="37892" name="Picture 2" descr="scan0033"/>
          <p:cNvPicPr>
            <a:picLocks noChangeAspect="1" noChangeArrowheads="1"/>
          </p:cNvPicPr>
          <p:nvPr/>
        </p:nvPicPr>
        <p:blipFill>
          <a:blip r:embed="rId3">
            <a:extLst>
              <a:ext uri="{28A0092B-C50C-407E-A947-70E740481C1C}">
                <a14:useLocalDpi xmlns:a14="http://schemas.microsoft.com/office/drawing/2010/main" val="0"/>
              </a:ext>
            </a:extLst>
          </a:blip>
          <a:srcRect l="9621" t="30122" r="7594" b="22717"/>
          <a:stretch>
            <a:fillRect/>
          </a:stretch>
        </p:blipFill>
        <p:spPr bwMode="auto">
          <a:xfrm>
            <a:off x="647700" y="1524000"/>
            <a:ext cx="7935913"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38915"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34</a:t>
            </a:r>
          </a:p>
        </p:txBody>
      </p:sp>
      <p:pic>
        <p:nvPicPr>
          <p:cNvPr id="38916" name="Picture 2" descr="scan0034"/>
          <p:cNvPicPr>
            <a:picLocks noChangeAspect="1" noChangeArrowheads="1"/>
          </p:cNvPicPr>
          <p:nvPr/>
        </p:nvPicPr>
        <p:blipFill>
          <a:blip r:embed="rId3">
            <a:extLst>
              <a:ext uri="{28A0092B-C50C-407E-A947-70E740481C1C}">
                <a14:useLocalDpi xmlns:a14="http://schemas.microsoft.com/office/drawing/2010/main" val="0"/>
              </a:ext>
            </a:extLst>
          </a:blip>
          <a:srcRect l="9702" t="21297" r="7047" b="17732"/>
          <a:stretch>
            <a:fillRect/>
          </a:stretch>
        </p:blipFill>
        <p:spPr bwMode="auto">
          <a:xfrm>
            <a:off x="838200" y="1295400"/>
            <a:ext cx="7896225"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39939"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35</a:t>
            </a:r>
          </a:p>
        </p:txBody>
      </p:sp>
      <p:pic>
        <p:nvPicPr>
          <p:cNvPr id="39940" name="Picture 2" descr="scan0035"/>
          <p:cNvPicPr>
            <a:picLocks noChangeAspect="1" noChangeArrowheads="1"/>
          </p:cNvPicPr>
          <p:nvPr/>
        </p:nvPicPr>
        <p:blipFill>
          <a:blip r:embed="rId3">
            <a:extLst>
              <a:ext uri="{28A0092B-C50C-407E-A947-70E740481C1C}">
                <a14:useLocalDpi xmlns:a14="http://schemas.microsoft.com/office/drawing/2010/main" val="0"/>
              </a:ext>
            </a:extLst>
          </a:blip>
          <a:srcRect l="5898" t="10645" r="6123" b="12617"/>
          <a:stretch>
            <a:fillRect/>
          </a:stretch>
        </p:blipFill>
        <p:spPr bwMode="auto">
          <a:xfrm>
            <a:off x="838200" y="1066800"/>
            <a:ext cx="77422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40963"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36</a:t>
            </a:r>
          </a:p>
        </p:txBody>
      </p:sp>
      <p:pic>
        <p:nvPicPr>
          <p:cNvPr id="40964" name="Picture 2" descr="scan0036"/>
          <p:cNvPicPr>
            <a:picLocks noChangeAspect="1" noChangeArrowheads="1"/>
          </p:cNvPicPr>
          <p:nvPr/>
        </p:nvPicPr>
        <p:blipFill>
          <a:blip r:embed="rId3">
            <a:extLst>
              <a:ext uri="{28A0092B-C50C-407E-A947-70E740481C1C}">
                <a14:useLocalDpi xmlns:a14="http://schemas.microsoft.com/office/drawing/2010/main" val="0"/>
              </a:ext>
            </a:extLst>
          </a:blip>
          <a:srcRect l="5179" t="14008" b="5374"/>
          <a:stretch>
            <a:fillRect/>
          </a:stretch>
        </p:blipFill>
        <p:spPr bwMode="auto">
          <a:xfrm>
            <a:off x="647700" y="1066800"/>
            <a:ext cx="7786688"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5123" name="Text Box 5"/>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1</a:t>
            </a:r>
          </a:p>
        </p:txBody>
      </p:sp>
      <p:pic>
        <p:nvPicPr>
          <p:cNvPr id="5124" name="Picture 6" descr="scan000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762000"/>
            <a:ext cx="6477000" cy="527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5" name="Rectangle 8"/>
          <p:cNvSpPr>
            <a:spLocks noChangeArrowheads="1"/>
          </p:cNvSpPr>
          <p:nvPr/>
        </p:nvSpPr>
        <p:spPr bwMode="auto">
          <a:xfrm>
            <a:off x="1524000" y="6096000"/>
            <a:ext cx="569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pPr>
            <a:r>
              <a:rPr lang="en-US" altLang="en-US" b="1"/>
              <a:t>1901 Zion Issue</a:t>
            </a:r>
            <a:r>
              <a:rPr lang="en-US" altLang="en-US"/>
              <a:t> – Essay of the first stamp of the JNF.</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41987"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37</a:t>
            </a:r>
          </a:p>
        </p:txBody>
      </p:sp>
      <p:pic>
        <p:nvPicPr>
          <p:cNvPr id="41988" name="Picture 2" descr="scan0037"/>
          <p:cNvPicPr>
            <a:picLocks noChangeAspect="1" noChangeArrowheads="1"/>
          </p:cNvPicPr>
          <p:nvPr/>
        </p:nvPicPr>
        <p:blipFill>
          <a:blip r:embed="rId3">
            <a:extLst>
              <a:ext uri="{28A0092B-C50C-407E-A947-70E740481C1C}">
                <a14:useLocalDpi xmlns:a14="http://schemas.microsoft.com/office/drawing/2010/main" val="0"/>
              </a:ext>
            </a:extLst>
          </a:blip>
          <a:srcRect l="6868" t="4846" r="5254"/>
          <a:stretch>
            <a:fillRect/>
          </a:stretch>
        </p:blipFill>
        <p:spPr bwMode="auto">
          <a:xfrm>
            <a:off x="914400" y="838200"/>
            <a:ext cx="739616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43011"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38</a:t>
            </a:r>
          </a:p>
        </p:txBody>
      </p:sp>
      <p:pic>
        <p:nvPicPr>
          <p:cNvPr id="43012" name="Picture 2" descr="scan0038"/>
          <p:cNvPicPr>
            <a:picLocks noChangeAspect="1" noChangeArrowheads="1"/>
          </p:cNvPicPr>
          <p:nvPr/>
        </p:nvPicPr>
        <p:blipFill>
          <a:blip r:embed="rId3">
            <a:extLst>
              <a:ext uri="{28A0092B-C50C-407E-A947-70E740481C1C}">
                <a14:useLocalDpi xmlns:a14="http://schemas.microsoft.com/office/drawing/2010/main" val="0"/>
              </a:ext>
            </a:extLst>
          </a:blip>
          <a:srcRect l="18056" t="5031" r="14236"/>
          <a:stretch>
            <a:fillRect/>
          </a:stretch>
        </p:blipFill>
        <p:spPr bwMode="auto">
          <a:xfrm>
            <a:off x="4251325" y="398463"/>
            <a:ext cx="230187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44035"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39</a:t>
            </a:r>
          </a:p>
        </p:txBody>
      </p:sp>
      <p:pic>
        <p:nvPicPr>
          <p:cNvPr id="44036" name="Picture 2" descr="scan0039"/>
          <p:cNvPicPr>
            <a:picLocks noChangeAspect="1" noChangeArrowheads="1"/>
          </p:cNvPicPr>
          <p:nvPr/>
        </p:nvPicPr>
        <p:blipFill>
          <a:blip r:embed="rId3">
            <a:extLst>
              <a:ext uri="{28A0092B-C50C-407E-A947-70E740481C1C}">
                <a14:useLocalDpi xmlns:a14="http://schemas.microsoft.com/office/drawing/2010/main" val="0"/>
              </a:ext>
            </a:extLst>
          </a:blip>
          <a:srcRect l="3912" t="2565" r="2921" b="2052"/>
          <a:stretch>
            <a:fillRect/>
          </a:stretch>
        </p:blipFill>
        <p:spPr bwMode="auto">
          <a:xfrm>
            <a:off x="1219200" y="779463"/>
            <a:ext cx="644207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45059"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40</a:t>
            </a:r>
          </a:p>
        </p:txBody>
      </p:sp>
      <p:pic>
        <p:nvPicPr>
          <p:cNvPr id="45060" name="Picture 2" descr="scan0040"/>
          <p:cNvPicPr>
            <a:picLocks noChangeAspect="1" noChangeArrowheads="1"/>
          </p:cNvPicPr>
          <p:nvPr/>
        </p:nvPicPr>
        <p:blipFill>
          <a:blip r:embed="rId3">
            <a:extLst>
              <a:ext uri="{28A0092B-C50C-407E-A947-70E740481C1C}">
                <a14:useLocalDpi xmlns:a14="http://schemas.microsoft.com/office/drawing/2010/main" val="0"/>
              </a:ext>
            </a:extLst>
          </a:blip>
          <a:srcRect l="2348" t="10207" r="1508"/>
          <a:stretch>
            <a:fillRect/>
          </a:stretch>
        </p:blipFill>
        <p:spPr bwMode="auto">
          <a:xfrm>
            <a:off x="1295400" y="838200"/>
            <a:ext cx="6934200"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46083"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41</a:t>
            </a:r>
          </a:p>
        </p:txBody>
      </p:sp>
      <p:pic>
        <p:nvPicPr>
          <p:cNvPr id="46084" name="Picture 2" descr="scan0041"/>
          <p:cNvPicPr>
            <a:picLocks noChangeAspect="1" noChangeArrowheads="1"/>
          </p:cNvPicPr>
          <p:nvPr/>
        </p:nvPicPr>
        <p:blipFill>
          <a:blip r:embed="rId3">
            <a:extLst>
              <a:ext uri="{28A0092B-C50C-407E-A947-70E740481C1C}">
                <a14:useLocalDpi xmlns:a14="http://schemas.microsoft.com/office/drawing/2010/main" val="0"/>
              </a:ext>
            </a:extLst>
          </a:blip>
          <a:srcRect l="11790" t="7301" r="13432" b="1749"/>
          <a:stretch>
            <a:fillRect/>
          </a:stretch>
        </p:blipFill>
        <p:spPr bwMode="auto">
          <a:xfrm>
            <a:off x="4114800" y="328613"/>
            <a:ext cx="2590800" cy="603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47107"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42</a:t>
            </a:r>
          </a:p>
        </p:txBody>
      </p:sp>
      <p:pic>
        <p:nvPicPr>
          <p:cNvPr id="47108" name="Picture 2" descr="scan00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513" y="8183563"/>
            <a:ext cx="3798887"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2" descr="scan0042"/>
          <p:cNvPicPr>
            <a:picLocks noChangeAspect="1" noChangeArrowheads="1"/>
          </p:cNvPicPr>
          <p:nvPr/>
        </p:nvPicPr>
        <p:blipFill>
          <a:blip r:embed="rId4">
            <a:extLst>
              <a:ext uri="{28A0092B-C50C-407E-A947-70E740481C1C}">
                <a14:useLocalDpi xmlns:a14="http://schemas.microsoft.com/office/drawing/2010/main" val="0"/>
              </a:ext>
            </a:extLst>
          </a:blip>
          <a:srcRect l="17932" t="22473" r="17944" b="26813"/>
          <a:stretch>
            <a:fillRect/>
          </a:stretch>
        </p:blipFill>
        <p:spPr bwMode="auto">
          <a:xfrm>
            <a:off x="1981200" y="779463"/>
            <a:ext cx="4659313" cy="53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48131"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43</a:t>
            </a:r>
          </a:p>
        </p:txBody>
      </p:sp>
      <p:pic>
        <p:nvPicPr>
          <p:cNvPr id="48132" name="Picture 2" descr="scan0043"/>
          <p:cNvPicPr>
            <a:picLocks noChangeAspect="1" noChangeArrowheads="1"/>
          </p:cNvPicPr>
          <p:nvPr/>
        </p:nvPicPr>
        <p:blipFill>
          <a:blip r:embed="rId3">
            <a:extLst>
              <a:ext uri="{28A0092B-C50C-407E-A947-70E740481C1C}">
                <a14:useLocalDpi xmlns:a14="http://schemas.microsoft.com/office/drawing/2010/main" val="0"/>
              </a:ext>
            </a:extLst>
          </a:blip>
          <a:srcRect l="15739" t="10735" r="18097" b="6323"/>
          <a:stretch>
            <a:fillRect/>
          </a:stretch>
        </p:blipFill>
        <p:spPr bwMode="auto">
          <a:xfrm>
            <a:off x="1600200" y="912813"/>
            <a:ext cx="57912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49155"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44</a:t>
            </a:r>
          </a:p>
        </p:txBody>
      </p:sp>
      <p:pic>
        <p:nvPicPr>
          <p:cNvPr id="49156" name="Picture 4" descr="scan0001"/>
          <p:cNvPicPr>
            <a:picLocks noChangeAspect="1" noChangeArrowheads="1"/>
          </p:cNvPicPr>
          <p:nvPr/>
        </p:nvPicPr>
        <p:blipFill>
          <a:blip r:embed="rId3">
            <a:extLst>
              <a:ext uri="{28A0092B-C50C-407E-A947-70E740481C1C}">
                <a14:useLocalDpi xmlns:a14="http://schemas.microsoft.com/office/drawing/2010/main" val="0"/>
              </a:ext>
            </a:extLst>
          </a:blip>
          <a:srcRect l="4855" r="5824" b="7373"/>
          <a:stretch>
            <a:fillRect/>
          </a:stretch>
        </p:blipFill>
        <p:spPr bwMode="auto">
          <a:xfrm>
            <a:off x="1714500" y="884238"/>
            <a:ext cx="56769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50179"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45</a:t>
            </a:r>
          </a:p>
        </p:txBody>
      </p:sp>
      <p:pic>
        <p:nvPicPr>
          <p:cNvPr id="50180" name="Picture 3" descr="scan0002"/>
          <p:cNvPicPr>
            <a:picLocks noChangeAspect="1" noChangeArrowheads="1"/>
          </p:cNvPicPr>
          <p:nvPr/>
        </p:nvPicPr>
        <p:blipFill>
          <a:blip r:embed="rId3">
            <a:extLst>
              <a:ext uri="{28A0092B-C50C-407E-A947-70E740481C1C}">
                <a14:useLocalDpi xmlns:a14="http://schemas.microsoft.com/office/drawing/2010/main" val="0"/>
              </a:ext>
            </a:extLst>
          </a:blip>
          <a:srcRect l="6537" t="5728" r="1424" b="2869"/>
          <a:stretch>
            <a:fillRect/>
          </a:stretch>
        </p:blipFill>
        <p:spPr bwMode="auto">
          <a:xfrm>
            <a:off x="2743200" y="822325"/>
            <a:ext cx="5864225"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51203"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46</a:t>
            </a:r>
          </a:p>
        </p:txBody>
      </p:sp>
      <p:pic>
        <p:nvPicPr>
          <p:cNvPr id="51204" name="Picture 2" descr="scan0046"/>
          <p:cNvPicPr>
            <a:picLocks noChangeAspect="1" noChangeArrowheads="1"/>
          </p:cNvPicPr>
          <p:nvPr/>
        </p:nvPicPr>
        <p:blipFill>
          <a:blip r:embed="rId3">
            <a:extLst>
              <a:ext uri="{28A0092B-C50C-407E-A947-70E740481C1C}">
                <a14:useLocalDpi xmlns:a14="http://schemas.microsoft.com/office/drawing/2010/main" val="0"/>
              </a:ext>
            </a:extLst>
          </a:blip>
          <a:srcRect l="20157" t="5519" r="12617" b="2521"/>
          <a:stretch>
            <a:fillRect/>
          </a:stretch>
        </p:blipFill>
        <p:spPr bwMode="auto">
          <a:xfrm>
            <a:off x="2590800" y="696913"/>
            <a:ext cx="5889625"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6147"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2</a:t>
            </a:r>
          </a:p>
        </p:txBody>
      </p:sp>
      <p:pic>
        <p:nvPicPr>
          <p:cNvPr id="6148" name="Picture 5" descr="scan0002"/>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762000"/>
            <a:ext cx="6705600" cy="5340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52227"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47</a:t>
            </a:r>
          </a:p>
        </p:txBody>
      </p:sp>
      <p:pic>
        <p:nvPicPr>
          <p:cNvPr id="52228" name="Picture 2" descr="scan0047"/>
          <p:cNvPicPr>
            <a:picLocks noChangeAspect="1" noChangeArrowheads="1"/>
          </p:cNvPicPr>
          <p:nvPr/>
        </p:nvPicPr>
        <p:blipFill>
          <a:blip r:embed="rId3">
            <a:extLst>
              <a:ext uri="{28A0092B-C50C-407E-A947-70E740481C1C}">
                <a14:useLocalDpi xmlns:a14="http://schemas.microsoft.com/office/drawing/2010/main" val="0"/>
              </a:ext>
            </a:extLst>
          </a:blip>
          <a:srcRect l="19504" r="14215" b="4424"/>
          <a:stretch>
            <a:fillRect/>
          </a:stretch>
        </p:blipFill>
        <p:spPr bwMode="auto">
          <a:xfrm>
            <a:off x="2887663" y="685800"/>
            <a:ext cx="5368925"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53251"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48</a:t>
            </a:r>
          </a:p>
        </p:txBody>
      </p:sp>
      <p:pic>
        <p:nvPicPr>
          <p:cNvPr id="53252" name="Picture 2" descr="scan0048"/>
          <p:cNvPicPr>
            <a:picLocks noChangeAspect="1" noChangeArrowheads="1"/>
          </p:cNvPicPr>
          <p:nvPr/>
        </p:nvPicPr>
        <p:blipFill>
          <a:blip r:embed="rId3">
            <a:extLst>
              <a:ext uri="{28A0092B-C50C-407E-A947-70E740481C1C}">
                <a14:useLocalDpi xmlns:a14="http://schemas.microsoft.com/office/drawing/2010/main" val="0"/>
              </a:ext>
            </a:extLst>
          </a:blip>
          <a:srcRect l="17381" t="8333" r="11754" b="3867"/>
          <a:stretch>
            <a:fillRect/>
          </a:stretch>
        </p:blipFill>
        <p:spPr bwMode="auto">
          <a:xfrm>
            <a:off x="2819400" y="638175"/>
            <a:ext cx="5745163"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54275"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49</a:t>
            </a:r>
          </a:p>
        </p:txBody>
      </p:sp>
      <p:pic>
        <p:nvPicPr>
          <p:cNvPr id="54276" name="Picture 2" descr="scan0049"/>
          <p:cNvPicPr>
            <a:picLocks noChangeAspect="1" noChangeArrowheads="1"/>
          </p:cNvPicPr>
          <p:nvPr/>
        </p:nvPicPr>
        <p:blipFill>
          <a:blip r:embed="rId3">
            <a:extLst>
              <a:ext uri="{28A0092B-C50C-407E-A947-70E740481C1C}">
                <a14:useLocalDpi xmlns:a14="http://schemas.microsoft.com/office/drawing/2010/main" val="0"/>
              </a:ext>
            </a:extLst>
          </a:blip>
          <a:srcRect l="16212" t="6477" r="10986" b="2831"/>
          <a:stretch>
            <a:fillRect/>
          </a:stretch>
        </p:blipFill>
        <p:spPr bwMode="auto">
          <a:xfrm>
            <a:off x="2514600" y="685800"/>
            <a:ext cx="6003925"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55299"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50</a:t>
            </a:r>
          </a:p>
        </p:txBody>
      </p:sp>
      <p:pic>
        <p:nvPicPr>
          <p:cNvPr id="55300" name="Picture 2" descr="scan0050"/>
          <p:cNvPicPr>
            <a:picLocks noChangeAspect="1" noChangeArrowheads="1"/>
          </p:cNvPicPr>
          <p:nvPr/>
        </p:nvPicPr>
        <p:blipFill>
          <a:blip r:embed="rId3">
            <a:extLst>
              <a:ext uri="{28A0092B-C50C-407E-A947-70E740481C1C}">
                <a14:useLocalDpi xmlns:a14="http://schemas.microsoft.com/office/drawing/2010/main" val="0"/>
              </a:ext>
            </a:extLst>
          </a:blip>
          <a:srcRect l="16058" t="6825" r="8984" b="2901"/>
          <a:stretch>
            <a:fillRect/>
          </a:stretch>
        </p:blipFill>
        <p:spPr bwMode="auto">
          <a:xfrm>
            <a:off x="2732088" y="685800"/>
            <a:ext cx="5726112" cy="579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56323"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51</a:t>
            </a:r>
          </a:p>
        </p:txBody>
      </p:sp>
      <p:pic>
        <p:nvPicPr>
          <p:cNvPr id="56324" name="Picture 3" descr="scan0051"/>
          <p:cNvPicPr>
            <a:picLocks noChangeAspect="1" noChangeArrowheads="1"/>
          </p:cNvPicPr>
          <p:nvPr/>
        </p:nvPicPr>
        <p:blipFill>
          <a:blip r:embed="rId3">
            <a:extLst>
              <a:ext uri="{28A0092B-C50C-407E-A947-70E740481C1C}">
                <a14:useLocalDpi xmlns:a14="http://schemas.microsoft.com/office/drawing/2010/main" val="0"/>
              </a:ext>
            </a:extLst>
          </a:blip>
          <a:srcRect l="4057" t="20615" b="3546"/>
          <a:stretch>
            <a:fillRect/>
          </a:stretch>
        </p:blipFill>
        <p:spPr bwMode="auto">
          <a:xfrm>
            <a:off x="3505200" y="739775"/>
            <a:ext cx="4953000"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57347"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52</a:t>
            </a:r>
          </a:p>
        </p:txBody>
      </p:sp>
      <p:pic>
        <p:nvPicPr>
          <p:cNvPr id="57348" name="Picture 3" descr="scan0052"/>
          <p:cNvPicPr>
            <a:picLocks noChangeAspect="1" noChangeArrowheads="1"/>
          </p:cNvPicPr>
          <p:nvPr/>
        </p:nvPicPr>
        <p:blipFill>
          <a:blip r:embed="rId3">
            <a:extLst>
              <a:ext uri="{28A0092B-C50C-407E-A947-70E740481C1C}">
                <a14:useLocalDpi xmlns:a14="http://schemas.microsoft.com/office/drawing/2010/main" val="0"/>
              </a:ext>
            </a:extLst>
          </a:blip>
          <a:srcRect l="5174" t="19971" b="4729"/>
          <a:stretch>
            <a:fillRect/>
          </a:stretch>
        </p:blipFill>
        <p:spPr bwMode="auto">
          <a:xfrm>
            <a:off x="3429000" y="609600"/>
            <a:ext cx="5105400" cy="589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58371"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53</a:t>
            </a:r>
          </a:p>
        </p:txBody>
      </p:sp>
      <p:pic>
        <p:nvPicPr>
          <p:cNvPr id="58372" name="Picture 2" descr="scan0053"/>
          <p:cNvPicPr>
            <a:picLocks noChangeAspect="1" noChangeArrowheads="1"/>
          </p:cNvPicPr>
          <p:nvPr/>
        </p:nvPicPr>
        <p:blipFill>
          <a:blip r:embed="rId3">
            <a:extLst>
              <a:ext uri="{28A0092B-C50C-407E-A947-70E740481C1C}">
                <a14:useLocalDpi xmlns:a14="http://schemas.microsoft.com/office/drawing/2010/main" val="0"/>
              </a:ext>
            </a:extLst>
          </a:blip>
          <a:srcRect l="18427" t="6754" r="12466" b="2554"/>
          <a:stretch>
            <a:fillRect/>
          </a:stretch>
        </p:blipFill>
        <p:spPr bwMode="auto">
          <a:xfrm>
            <a:off x="2590800" y="685800"/>
            <a:ext cx="56388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59395"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54</a:t>
            </a:r>
          </a:p>
        </p:txBody>
      </p:sp>
      <p:pic>
        <p:nvPicPr>
          <p:cNvPr id="59396" name="Picture 2" descr="scan0054"/>
          <p:cNvPicPr>
            <a:picLocks noChangeAspect="1" noChangeArrowheads="1"/>
          </p:cNvPicPr>
          <p:nvPr/>
        </p:nvPicPr>
        <p:blipFill>
          <a:blip r:embed="rId3">
            <a:extLst>
              <a:ext uri="{28A0092B-C50C-407E-A947-70E740481C1C}">
                <a14:useLocalDpi xmlns:a14="http://schemas.microsoft.com/office/drawing/2010/main" val="0"/>
              </a:ext>
            </a:extLst>
          </a:blip>
          <a:srcRect l="10028" t="6880" r="7156" b="7903"/>
          <a:stretch>
            <a:fillRect/>
          </a:stretch>
        </p:blipFill>
        <p:spPr bwMode="auto">
          <a:xfrm>
            <a:off x="1600200" y="984250"/>
            <a:ext cx="6561138" cy="52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60419"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55</a:t>
            </a:r>
          </a:p>
        </p:txBody>
      </p:sp>
      <p:pic>
        <p:nvPicPr>
          <p:cNvPr id="60420" name="Picture 2" descr="scan0055"/>
          <p:cNvPicPr>
            <a:picLocks noChangeAspect="1" noChangeArrowheads="1"/>
          </p:cNvPicPr>
          <p:nvPr/>
        </p:nvPicPr>
        <p:blipFill>
          <a:blip r:embed="rId3">
            <a:extLst>
              <a:ext uri="{28A0092B-C50C-407E-A947-70E740481C1C}">
                <a14:useLocalDpi xmlns:a14="http://schemas.microsoft.com/office/drawing/2010/main" val="0"/>
              </a:ext>
            </a:extLst>
          </a:blip>
          <a:srcRect l="4195" t="18446" r="1694" b="6813"/>
          <a:stretch>
            <a:fillRect/>
          </a:stretch>
        </p:blipFill>
        <p:spPr bwMode="auto">
          <a:xfrm>
            <a:off x="2743200" y="739775"/>
            <a:ext cx="5211763" cy="564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61443"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56</a:t>
            </a:r>
          </a:p>
        </p:txBody>
      </p:sp>
      <p:pic>
        <p:nvPicPr>
          <p:cNvPr id="61444" name="Picture 2" descr="scan0056"/>
          <p:cNvPicPr>
            <a:picLocks noChangeAspect="1" noChangeArrowheads="1"/>
          </p:cNvPicPr>
          <p:nvPr/>
        </p:nvPicPr>
        <p:blipFill>
          <a:blip r:embed="rId3">
            <a:extLst>
              <a:ext uri="{28A0092B-C50C-407E-A947-70E740481C1C}">
                <a14:useLocalDpi xmlns:a14="http://schemas.microsoft.com/office/drawing/2010/main" val="0"/>
              </a:ext>
            </a:extLst>
          </a:blip>
          <a:srcRect l="7542" t="13327" r="1389" b="9616"/>
          <a:stretch>
            <a:fillRect/>
          </a:stretch>
        </p:blipFill>
        <p:spPr bwMode="auto">
          <a:xfrm>
            <a:off x="2667000" y="739775"/>
            <a:ext cx="5151438"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7171"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3</a:t>
            </a:r>
          </a:p>
        </p:txBody>
      </p:sp>
      <p:pic>
        <p:nvPicPr>
          <p:cNvPr id="7172" name="Picture 9" descr="scan0003"/>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1066800"/>
            <a:ext cx="7391400" cy="5113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62467"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57</a:t>
            </a:r>
          </a:p>
        </p:txBody>
      </p:sp>
      <p:pic>
        <p:nvPicPr>
          <p:cNvPr id="62468" name="Picture 2" descr="scan0057"/>
          <p:cNvPicPr>
            <a:picLocks noChangeAspect="1" noChangeArrowheads="1"/>
          </p:cNvPicPr>
          <p:nvPr/>
        </p:nvPicPr>
        <p:blipFill>
          <a:blip r:embed="rId3">
            <a:extLst>
              <a:ext uri="{28A0092B-C50C-407E-A947-70E740481C1C}">
                <a14:useLocalDpi xmlns:a14="http://schemas.microsoft.com/office/drawing/2010/main" val="0"/>
              </a:ext>
            </a:extLst>
          </a:blip>
          <a:srcRect l="20874" t="5814" r="13451"/>
          <a:stretch>
            <a:fillRect/>
          </a:stretch>
        </p:blipFill>
        <p:spPr bwMode="auto">
          <a:xfrm>
            <a:off x="2590800" y="838200"/>
            <a:ext cx="4964113"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63491"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58</a:t>
            </a:r>
          </a:p>
        </p:txBody>
      </p:sp>
      <p:pic>
        <p:nvPicPr>
          <p:cNvPr id="63492" name="Picture 2" descr="scan0058"/>
          <p:cNvPicPr>
            <a:picLocks noChangeAspect="1" noChangeArrowheads="1"/>
          </p:cNvPicPr>
          <p:nvPr/>
        </p:nvPicPr>
        <p:blipFill>
          <a:blip r:embed="rId3">
            <a:extLst>
              <a:ext uri="{28A0092B-C50C-407E-A947-70E740481C1C}">
                <a14:useLocalDpi xmlns:a14="http://schemas.microsoft.com/office/drawing/2010/main" val="0"/>
              </a:ext>
            </a:extLst>
          </a:blip>
          <a:srcRect l="9874" t="5081" r="7428"/>
          <a:stretch>
            <a:fillRect/>
          </a:stretch>
        </p:blipFill>
        <p:spPr bwMode="auto">
          <a:xfrm>
            <a:off x="1889125" y="754063"/>
            <a:ext cx="61880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64515"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59</a:t>
            </a:r>
          </a:p>
        </p:txBody>
      </p:sp>
      <p:pic>
        <p:nvPicPr>
          <p:cNvPr id="64516" name="Picture 2" descr="scan0059"/>
          <p:cNvPicPr>
            <a:picLocks noChangeAspect="1" noChangeArrowheads="1"/>
          </p:cNvPicPr>
          <p:nvPr/>
        </p:nvPicPr>
        <p:blipFill>
          <a:blip r:embed="rId3">
            <a:extLst>
              <a:ext uri="{28A0092B-C50C-407E-A947-70E740481C1C}">
                <a14:useLocalDpi xmlns:a14="http://schemas.microsoft.com/office/drawing/2010/main" val="0"/>
              </a:ext>
            </a:extLst>
          </a:blip>
          <a:srcRect l="10425" t="6116" r="4498"/>
          <a:stretch>
            <a:fillRect/>
          </a:stretch>
        </p:blipFill>
        <p:spPr bwMode="auto">
          <a:xfrm>
            <a:off x="1676400" y="709613"/>
            <a:ext cx="6475413"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65539"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60</a:t>
            </a:r>
          </a:p>
        </p:txBody>
      </p:sp>
      <p:pic>
        <p:nvPicPr>
          <p:cNvPr id="65540" name="Picture 2" descr="scan0060"/>
          <p:cNvPicPr>
            <a:picLocks noChangeAspect="1" noChangeArrowheads="1"/>
          </p:cNvPicPr>
          <p:nvPr/>
        </p:nvPicPr>
        <p:blipFill>
          <a:blip r:embed="rId3">
            <a:extLst>
              <a:ext uri="{28A0092B-C50C-407E-A947-70E740481C1C}">
                <a14:useLocalDpi xmlns:a14="http://schemas.microsoft.com/office/drawing/2010/main" val="0"/>
              </a:ext>
            </a:extLst>
          </a:blip>
          <a:srcRect l="6609" t="14897" r="4092" b="3868"/>
          <a:stretch>
            <a:fillRect/>
          </a:stretch>
        </p:blipFill>
        <p:spPr bwMode="auto">
          <a:xfrm>
            <a:off x="1143000" y="990600"/>
            <a:ext cx="72390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66563" name="Text Box 3"/>
          <p:cNvSpPr txBox="1">
            <a:spLocks noChangeArrowheads="1"/>
          </p:cNvSpPr>
          <p:nvPr/>
        </p:nvSpPr>
        <p:spPr bwMode="auto">
          <a:xfrm>
            <a:off x="517525"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61</a:t>
            </a:r>
          </a:p>
        </p:txBody>
      </p:sp>
      <p:pic>
        <p:nvPicPr>
          <p:cNvPr id="66564" name="Picture 2" descr="scan0061"/>
          <p:cNvPicPr>
            <a:picLocks noChangeAspect="1" noChangeArrowheads="1"/>
          </p:cNvPicPr>
          <p:nvPr/>
        </p:nvPicPr>
        <p:blipFill>
          <a:blip r:embed="rId3">
            <a:extLst>
              <a:ext uri="{28A0092B-C50C-407E-A947-70E740481C1C}">
                <a14:useLocalDpi xmlns:a14="http://schemas.microsoft.com/office/drawing/2010/main" val="0"/>
              </a:ext>
            </a:extLst>
          </a:blip>
          <a:srcRect l="5058" t="4538" r="3174"/>
          <a:stretch>
            <a:fillRect/>
          </a:stretch>
        </p:blipFill>
        <p:spPr bwMode="auto">
          <a:xfrm>
            <a:off x="898525" y="963613"/>
            <a:ext cx="7250113" cy="542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8195"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4</a:t>
            </a:r>
          </a:p>
        </p:txBody>
      </p:sp>
      <p:pic>
        <p:nvPicPr>
          <p:cNvPr id="8196" name="Picture 5" descr="scan0004"/>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100138"/>
            <a:ext cx="7467600" cy="5146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9219"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5</a:t>
            </a:r>
          </a:p>
        </p:txBody>
      </p:sp>
      <p:pic>
        <p:nvPicPr>
          <p:cNvPr id="9220" name="Picture 5" descr="scan0005"/>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762000"/>
            <a:ext cx="7391400" cy="5532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487362"/>
          </a:xfrm>
        </p:spPr>
        <p:txBody>
          <a:bodyPr/>
          <a:lstStyle/>
          <a:p>
            <a:pPr algn="l" eaLnBrk="1" hangingPunct="1"/>
            <a:r>
              <a:rPr lang="en-US" altLang="en-US" sz="1200" smtClean="0"/>
              <a:t>JNF ESSAYS, PROOFS AND EARLY ISSUES</a:t>
            </a:r>
          </a:p>
        </p:txBody>
      </p:sp>
      <p:sp>
        <p:nvSpPr>
          <p:cNvPr id="10243" name="Text Box 3"/>
          <p:cNvSpPr txBox="1">
            <a:spLocks noChangeArrowheads="1"/>
          </p:cNvSpPr>
          <p:nvPr/>
        </p:nvSpPr>
        <p:spPr bwMode="auto">
          <a:xfrm>
            <a:off x="457200" y="6096000"/>
            <a:ext cx="381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a:t>6</a:t>
            </a:r>
          </a:p>
        </p:txBody>
      </p:sp>
      <p:pic>
        <p:nvPicPr>
          <p:cNvPr id="10244" name="Picture 5" descr="scan0006"/>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914400"/>
            <a:ext cx="6781800" cy="5202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268</TotalTime>
  <Words>2886</Words>
  <Application>Microsoft Office PowerPoint</Application>
  <PresentationFormat>On-screen Show (4:3)</PresentationFormat>
  <Paragraphs>267</Paragraphs>
  <Slides>64</Slides>
  <Notes>61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64</vt:i4>
      </vt:variant>
    </vt:vector>
  </HeadingPairs>
  <TitlesOfParts>
    <vt:vector size="66" baseType="lpstr">
      <vt:lpstr>Arial</vt:lpstr>
      <vt:lpstr>Default Design</vt:lpstr>
      <vt:lpstr>PowerPoint Presentation</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PowerPoint Presentation</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lpstr>JNF ESSAYS, PROOFS AND EARLY ISSUES</vt:lpstr>
    </vt:vector>
  </TitlesOfParts>
  <Company>Hy-Ko Products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vgalecki</dc:creator>
  <cp:lastModifiedBy>Vicki Galecki</cp:lastModifiedBy>
  <cp:revision>16</cp:revision>
  <dcterms:created xsi:type="dcterms:W3CDTF">2010-03-10T21:42:43Z</dcterms:created>
  <dcterms:modified xsi:type="dcterms:W3CDTF">2014-10-09T21:50:09Z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